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5"/>
  </p:notesMasterIdLst>
  <p:handoutMasterIdLst>
    <p:handoutMasterId r:id="rId26"/>
  </p:handoutMasterIdLst>
  <p:sldIdLst>
    <p:sldId id="256" r:id="rId2"/>
    <p:sldId id="680" r:id="rId3"/>
    <p:sldId id="688" r:id="rId4"/>
    <p:sldId id="689" r:id="rId5"/>
    <p:sldId id="690" r:id="rId6"/>
    <p:sldId id="681" r:id="rId7"/>
    <p:sldId id="683" r:id="rId8"/>
    <p:sldId id="687" r:id="rId9"/>
    <p:sldId id="692" r:id="rId10"/>
    <p:sldId id="693" r:id="rId11"/>
    <p:sldId id="694" r:id="rId12"/>
    <p:sldId id="695" r:id="rId13"/>
    <p:sldId id="696" r:id="rId14"/>
    <p:sldId id="697" r:id="rId15"/>
    <p:sldId id="698" r:id="rId16"/>
    <p:sldId id="706" r:id="rId17"/>
    <p:sldId id="707" r:id="rId18"/>
    <p:sldId id="699" r:id="rId19"/>
    <p:sldId id="700" r:id="rId20"/>
    <p:sldId id="701" r:id="rId21"/>
    <p:sldId id="702" r:id="rId22"/>
    <p:sldId id="703" r:id="rId23"/>
    <p:sldId id="661" r:id="rId24"/>
  </p:sldIdLst>
  <p:sldSz cx="12801600" cy="9601200" type="A3"/>
  <p:notesSz cx="6797675" cy="9926638"/>
  <p:defaultTextStyle>
    <a:defPPr>
      <a:defRPr lang="ru-RU"/>
    </a:defPPr>
    <a:lvl1pPr algn="l" defTabSz="1279525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1pPr>
    <a:lvl2pPr marL="639763" indent="-182563" algn="l" defTabSz="1279525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2pPr>
    <a:lvl3pPr marL="1279525" indent="-365125" algn="l" defTabSz="1279525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3pPr>
    <a:lvl4pPr marL="1919288" indent="-547688" algn="l" defTabSz="1279525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4pPr>
    <a:lvl5pPr marL="2559050" indent="-730250" algn="l" defTabSz="1279525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5F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48" autoAdjust="0"/>
    <p:restoredTop sz="97400" autoAdjust="0"/>
  </p:normalViewPr>
  <p:slideViewPr>
    <p:cSldViewPr>
      <p:cViewPr varScale="1">
        <p:scale>
          <a:sx n="61" d="100"/>
          <a:sy n="61" d="100"/>
        </p:scale>
        <p:origin x="-1284" y="-84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481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9642709695687436E-2"/>
          <c:y val="0.12085176298254216"/>
          <c:w val="0.70588546869601154"/>
          <c:h val="0.8108960447570625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Проверки</c:v>
                </c:pt>
              </c:strCache>
            </c:strRef>
          </c:tx>
          <c:dLbls>
            <c:txPr>
              <a:bodyPr/>
              <a:lstStyle/>
              <a:p>
                <a:pPr>
                  <a:defRPr sz="28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Лист1!$A$2:$A$7</c:f>
              <c:strCache>
                <c:ptCount val="6"/>
                <c:pt idx="0">
                  <c:v>ОАЭ</c:v>
                </c:pt>
                <c:pt idx="1">
                  <c:v>ИЯУ</c:v>
                </c:pt>
                <c:pt idx="2">
                  <c:v>ПТЦ</c:v>
                </c:pt>
                <c:pt idx="3">
                  <c:v>РОО</c:v>
                </c:pt>
                <c:pt idx="4">
                  <c:v>ПКР</c:v>
                </c:pt>
                <c:pt idx="5">
                  <c:v>ИЗГ.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12</c:v>
                </c:pt>
                <c:pt idx="1">
                  <c:v>5</c:v>
                </c:pt>
                <c:pt idx="2">
                  <c:v>91</c:v>
                </c:pt>
                <c:pt idx="3">
                  <c:v>35</c:v>
                </c:pt>
                <c:pt idx="4">
                  <c:v>12</c:v>
                </c:pt>
                <c:pt idx="5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86379415216252686"/>
          <c:y val="3.4198211649046961E-2"/>
          <c:w val="0.11734534248163753"/>
          <c:h val="0.8325449691616007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9642709695687436E-2"/>
          <c:y val="0.12085176298254216"/>
          <c:w val="0.70588546869601165"/>
          <c:h val="0.8108960447570625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Проверки</c:v>
                </c:pt>
              </c:strCache>
            </c:strRef>
          </c:tx>
          <c:dLbls>
            <c:txPr>
              <a:bodyPr/>
              <a:lstStyle/>
              <a:p>
                <a:pPr>
                  <a:defRPr sz="28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Лист1!$A$2:$A$7</c:f>
              <c:strCache>
                <c:ptCount val="6"/>
                <c:pt idx="0">
                  <c:v>ОАЭ</c:v>
                </c:pt>
                <c:pt idx="1">
                  <c:v>ИЯУ</c:v>
                </c:pt>
                <c:pt idx="2">
                  <c:v>ПТЦ</c:v>
                </c:pt>
                <c:pt idx="3">
                  <c:v>РОО</c:v>
                </c:pt>
                <c:pt idx="4">
                  <c:v>ПКР</c:v>
                </c:pt>
                <c:pt idx="5">
                  <c:v>ИЗГ.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31</c:v>
                </c:pt>
                <c:pt idx="1">
                  <c:v>19</c:v>
                </c:pt>
                <c:pt idx="2">
                  <c:v>81</c:v>
                </c:pt>
                <c:pt idx="3">
                  <c:v>52</c:v>
                </c:pt>
                <c:pt idx="4">
                  <c:v>18</c:v>
                </c:pt>
                <c:pt idx="5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86379415216252731"/>
          <c:y val="3.4198211649046961E-2"/>
          <c:w val="0.11734534248163758"/>
          <c:h val="0.83254496916160059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1 квартал 2018 года</c:v>
                </c:pt>
                <c:pt idx="1">
                  <c:v>2 квартал 2018 года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167</c:v>
                </c:pt>
                <c:pt idx="1">
                  <c:v>210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9204608"/>
        <c:axId val="89206144"/>
      </c:barChart>
      <c:catAx>
        <c:axId val="89204608"/>
        <c:scaling>
          <c:orientation val="minMax"/>
        </c:scaling>
        <c:delete val="0"/>
        <c:axPos val="b"/>
        <c:majorTickMark val="out"/>
        <c:minorTickMark val="none"/>
        <c:tickLblPos val="nextTo"/>
        <c:crossAx val="89206144"/>
        <c:crosses val="autoZero"/>
        <c:auto val="1"/>
        <c:lblAlgn val="ctr"/>
        <c:lblOffset val="100"/>
        <c:noMultiLvlLbl val="0"/>
      </c:catAx>
      <c:valAx>
        <c:axId val="89206144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89204608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3200" b="1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1 квартал 2018 г.</c:v>
                </c:pt>
                <c:pt idx="1">
                  <c:v>2 квартал 2018 г.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54</c:v>
                </c:pt>
                <c:pt idx="1">
                  <c:v>110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2423680"/>
        <c:axId val="92425216"/>
      </c:barChart>
      <c:catAx>
        <c:axId val="92423680"/>
        <c:scaling>
          <c:orientation val="minMax"/>
        </c:scaling>
        <c:delete val="0"/>
        <c:axPos val="b"/>
        <c:majorTickMark val="out"/>
        <c:minorTickMark val="none"/>
        <c:tickLblPos val="nextTo"/>
        <c:crossAx val="92425216"/>
        <c:crosses val="autoZero"/>
        <c:auto val="1"/>
        <c:lblAlgn val="ctr"/>
        <c:lblOffset val="100"/>
        <c:noMultiLvlLbl val="0"/>
      </c:catAx>
      <c:valAx>
        <c:axId val="92425216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924236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3200" b="1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866958E-1EB3-439C-88FA-03558E8CE1A3}" type="datetimeFigureOut">
              <a:rPr lang="ru-RU"/>
              <a:pPr>
                <a:defRPr/>
              </a:pPr>
              <a:t>27.09.2018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8AE8209-DEF6-4B0F-B207-960ADD9974D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27228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0C989E50-D4CF-4EAD-A730-1C7C201CBD8A}" type="datetimeFigureOut">
              <a:rPr lang="ru-RU"/>
              <a:pPr>
                <a:defRPr/>
              </a:pPr>
              <a:t>27.09.2018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C7CBB17-743F-4001-BB56-2D77243E57D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132063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92D52-4EF0-4296-9361-06214EEA72E5}" type="datetime1">
              <a:rPr lang="ru-RU"/>
              <a:pPr>
                <a:defRPr/>
              </a:pPr>
              <a:t>27.09.2018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C3BB1-2500-4BEA-9E70-0002CF2D090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3739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B9895-1292-45AC-A1B1-EDCE10EDABDD}" type="datetime1">
              <a:rPr lang="ru-RU"/>
              <a:pPr>
                <a:defRPr/>
              </a:pPr>
              <a:t>27.09.2018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8432B-0219-4BD4-9733-E7DCDCAA913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2272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08DF9-CEFD-433E-B25F-5C4A88F5EFC1}" type="datetime1">
              <a:rPr lang="ru-RU"/>
              <a:pPr>
                <a:defRPr/>
              </a:pPr>
              <a:t>27.09.2018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48E13-A4BC-4379-85CE-639217F2EE4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9058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9763" y="384175"/>
            <a:ext cx="11522075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39763" y="2239963"/>
            <a:ext cx="5684837" cy="6337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477000" y="2239963"/>
            <a:ext cx="5684838" cy="30924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6477000" y="5484813"/>
            <a:ext cx="5684838" cy="30924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6CE4A-A755-4460-AAFF-F2CD216ACC6E}" type="datetime1">
              <a:rPr lang="ru-RU"/>
              <a:pPr>
                <a:defRPr/>
              </a:pPr>
              <a:t>27.09.2018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0D1D7-F0C5-4E36-8691-E25241331EF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22431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481ED-0EFF-4865-8157-3DDD8BCE4861}" type="datetime1">
              <a:rPr lang="ru-RU"/>
              <a:pPr>
                <a:defRPr/>
              </a:pPr>
              <a:t>27.09.2018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6A43F-C462-4BBD-BDF2-35E493BEF47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33608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B2972-253B-44B8-802E-9AA3C97AAF1A}" type="datetime1">
              <a:rPr lang="ru-RU"/>
              <a:pPr>
                <a:defRPr/>
              </a:pPr>
              <a:t>27.09.2018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BB9DD-D8E3-4680-93D8-F0A67A48947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18644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BFA7E-754F-491B-A347-D9A144DA2712}" type="datetime1">
              <a:rPr lang="ru-RU"/>
              <a:pPr>
                <a:defRPr/>
              </a:pPr>
              <a:t>27.09.2018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D92F8-7B3E-4420-A10C-A0BAF45C21A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61849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02DB4-55A3-4509-87D3-FBE6B90A5AE6}" type="datetime1">
              <a:rPr lang="ru-RU"/>
              <a:pPr>
                <a:defRPr/>
              </a:pPr>
              <a:t>27.09.2018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B69D1-2C64-4392-B03C-F113710D0E4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71345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FD5CB-BF4E-4CC9-98D1-E2B47D469160}" type="datetime1">
              <a:rPr lang="ru-RU"/>
              <a:pPr>
                <a:defRPr/>
              </a:pPr>
              <a:t>27.09.2018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DA129-EF6C-4230-B659-D9A7D3C42A8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61660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99BB6-3BA2-40FF-93FD-FDFC73707691}" type="datetime1">
              <a:rPr lang="ru-RU"/>
              <a:pPr>
                <a:defRPr/>
              </a:pPr>
              <a:t>27.09.2018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9ED07-AC6A-4E50-9CE2-DAB27DB4CA3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57638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214DD-9897-4080-B619-35863183F137}" type="datetime1">
              <a:rPr lang="ru-RU"/>
              <a:pPr>
                <a:defRPr/>
              </a:pPr>
              <a:t>27.09.2018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8DBF4-815E-4C4D-9D24-D67B9868BB7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61599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 rtlCol="0">
            <a:normAutofit/>
          </a:bodyPr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30B96-59F8-43BB-8ADD-9EA70D14B842}" type="datetime1">
              <a:rPr lang="ru-RU"/>
              <a:pPr>
                <a:defRPr/>
              </a:pPr>
              <a:t>27.09.2018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A19DF-68DA-43BC-AF85-C18D75893E6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7721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39763" y="384175"/>
            <a:ext cx="115220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39763" y="2239963"/>
            <a:ext cx="11522075" cy="633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39763" y="8899525"/>
            <a:ext cx="2987675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 defTabSz="1280160" eaLnBrk="1" fontAlgn="auto" hangingPunct="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2B0A38C-BF28-4E65-B29E-A37443FA68E6}" type="datetime1">
              <a:rPr lang="ru-RU"/>
              <a:pPr>
                <a:defRPr/>
              </a:pPr>
              <a:t>27.09.2018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373563" y="8899525"/>
            <a:ext cx="4054475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 defTabSz="1280160" eaLnBrk="1" fontAlgn="auto" hangingPunct="1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174163" y="8899525"/>
            <a:ext cx="2987675" cy="511175"/>
          </a:xfrm>
          <a:prstGeom prst="rect">
            <a:avLst/>
          </a:prstGeom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7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E11B5384-F1C7-4C85-9D6E-6C077B170B2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hf hdr="0" ftr="0" dt="0"/>
  <p:txStyles>
    <p:titleStyle>
      <a:lvl1pPr algn="ctr" defTabSz="1279525" rtl="0" eaLnBrk="0" fontAlgn="base" hangingPunct="0">
        <a:spcBef>
          <a:spcPct val="0"/>
        </a:spcBef>
        <a:spcAft>
          <a:spcPct val="0"/>
        </a:spcAft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2pPr>
      <a:lvl3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3pPr>
      <a:lvl4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4pPr>
      <a:lvl5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5pPr>
      <a:lvl6pPr marL="4572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6pPr>
      <a:lvl7pPr marL="9144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7pPr>
      <a:lvl8pPr marL="13716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8pPr>
      <a:lvl9pPr marL="18288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9pPr>
    </p:titleStyle>
    <p:bodyStyle>
      <a:lvl1pPr marL="479425" indent="-479425" algn="l" defTabSz="12795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813" indent="-400050" algn="l" defTabSz="12795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19088" algn="l" defTabSz="12795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963" indent="-319088" algn="l" defTabSz="12795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725" indent="-319088" algn="l" defTabSz="127952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9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1988" y="5218113"/>
            <a:ext cx="8329612" cy="438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328863" y="1271588"/>
            <a:ext cx="10472737" cy="252412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328863" y="1246188"/>
            <a:ext cx="10264775" cy="300037"/>
          </a:xfrm>
          <a:prstGeom prst="rect">
            <a:avLst/>
          </a:prstGeom>
          <a:noFill/>
        </p:spPr>
        <p:txBody>
          <a:bodyPr anchor="b">
            <a:spAutoFit/>
          </a:bodyPr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50" b="1" dirty="0">
                <a:solidFill>
                  <a:schemeClr val="bg1"/>
                </a:solidFill>
                <a:latin typeface="Myriad Pro" pitchFamily="34" charset="0"/>
              </a:rPr>
              <a:t>ФЕДЕРАЛЬНАЯ СЛУЖБА  ПО ЭКОЛОГИЧЕСКОМУ, ТЕХНОЛОГИЧЕСКОМУ И  АТОМНОМУ НАДЗОРУ</a:t>
            </a:r>
          </a:p>
        </p:txBody>
      </p:sp>
      <p:sp>
        <p:nvSpPr>
          <p:cNvPr id="2053" name="TextBox 8"/>
          <p:cNvSpPr txBox="1">
            <a:spLocks noChangeArrowheads="1"/>
          </p:cNvSpPr>
          <p:nvPr/>
        </p:nvSpPr>
        <p:spPr bwMode="auto">
          <a:xfrm>
            <a:off x="2544763" y="315913"/>
            <a:ext cx="9617075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i="1">
                <a:latin typeface="Myriad Pro" pitchFamily="34" charset="0"/>
              </a:rPr>
              <a:t>Уральское межрегиональное территориальное управление по надзору за ядерной и радиационной безопасностью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639763" y="1920875"/>
            <a:ext cx="11522075" cy="394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016" tIns="64008" rIns="128016" bIns="64008"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5000"/>
              </a:lnSpc>
              <a:defRPr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Тема: «Правоприменительная практика Уральского межрегионального территориального управления по надзору за ядерной и радиационной безопасностью Федеральной службы по экологическому, технологическому и атомному надзору</a:t>
            </a:r>
            <a:b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в 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I квартале 2018 года»</a:t>
            </a:r>
            <a:endParaRPr lang="ru-RU" sz="36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055" name="Номер слайда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D26367F9-E37F-4677-B934-F52DA39D4B1F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1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2056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5864225"/>
            <a:ext cx="3086100" cy="35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880520" y="7896944"/>
            <a:ext cx="5964758" cy="1041376"/>
          </a:xfrm>
        </p:spPr>
        <p:txBody>
          <a:bodyPr anchor="b">
            <a:noAutofit/>
          </a:bodyPr>
          <a:lstStyle/>
          <a:p>
            <a:pPr algn="r">
              <a:lnSpc>
                <a:spcPct val="85000"/>
              </a:lnSpc>
              <a:spcBef>
                <a:spcPct val="0"/>
              </a:spcBef>
              <a:defRPr/>
            </a:pPr>
            <a:r>
              <a:rPr lang="ru-RU" altLang="ru-RU" sz="3200" dirty="0" smtClean="0">
                <a:solidFill>
                  <a:schemeClr val="tx1"/>
                </a:solidFill>
              </a:rPr>
              <a:t>Руководитель </a:t>
            </a:r>
            <a:r>
              <a:rPr lang="ru-RU" altLang="ru-RU" sz="3200" dirty="0">
                <a:solidFill>
                  <a:schemeClr val="tx1"/>
                </a:solidFill>
              </a:rPr>
              <a:t>управления </a:t>
            </a:r>
          </a:p>
          <a:p>
            <a:pPr algn="r">
              <a:lnSpc>
                <a:spcPct val="85000"/>
              </a:lnSpc>
              <a:spcBef>
                <a:spcPct val="0"/>
              </a:spcBef>
              <a:defRPr/>
            </a:pPr>
            <a:r>
              <a:rPr lang="ru-RU" altLang="ru-RU" sz="3200" dirty="0" err="1" smtClean="0">
                <a:solidFill>
                  <a:schemeClr val="tx1"/>
                </a:solidFill>
              </a:rPr>
              <a:t>Мысин</a:t>
            </a:r>
            <a:r>
              <a:rPr lang="ru-RU" altLang="ru-RU" sz="3200" dirty="0" smtClean="0">
                <a:solidFill>
                  <a:schemeClr val="tx1"/>
                </a:solidFill>
              </a:rPr>
              <a:t> Александр Борисович</a:t>
            </a:r>
            <a:endParaRPr lang="ru-RU" altLang="ru-RU" sz="3200" dirty="0">
              <a:solidFill>
                <a:schemeClr val="tx1"/>
              </a:solidFill>
            </a:endParaRPr>
          </a:p>
        </p:txBody>
      </p:sp>
      <p:sp>
        <p:nvSpPr>
          <p:cNvPr id="2058" name="TextBox 8"/>
          <p:cNvSpPr txBox="1">
            <a:spLocks noChangeArrowheads="1"/>
          </p:cNvSpPr>
          <p:nvPr/>
        </p:nvSpPr>
        <p:spPr bwMode="auto">
          <a:xfrm>
            <a:off x="4960938" y="9034463"/>
            <a:ext cx="41036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800" i="1">
                <a:solidFill>
                  <a:schemeClr val="bg1"/>
                </a:solidFill>
                <a:latin typeface="Myriad Pro" pitchFamily="34" charset="0"/>
              </a:rPr>
              <a:t>27 сентября 2018 года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Рисунок 14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5" y="7877175"/>
            <a:ext cx="32861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118E7B-83F2-494A-99B8-D0F694501076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10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9223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47638"/>
            <a:ext cx="1512887" cy="171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655888" y="1277938"/>
            <a:ext cx="9753600" cy="276225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2668588" y="1246188"/>
            <a:ext cx="921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FFFFFF"/>
                </a:solidFill>
                <a:latin typeface="Myriad Pro" pitchFamily="34" charset="0"/>
              </a:rPr>
              <a:t>ФЕДЕРАЛЬНАЯ СЛУЖБА ПО ЭКОЛОГИЧЕСКОМУ, ТЕХНОЛОГИЧЕЧСКОМУ И АТОМНОМУ НАДЗОРУ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060575" y="1704975"/>
            <a:ext cx="10360025" cy="44450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368352" y="480120"/>
            <a:ext cx="10081120" cy="923342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ru-RU" sz="3600" dirty="0" smtClean="0"/>
              <a:t>Проверки в</a:t>
            </a:r>
            <a:r>
              <a:rPr lang="en-US" sz="3600" dirty="0" smtClean="0"/>
              <a:t> I</a:t>
            </a:r>
            <a:r>
              <a:rPr lang="ru-RU" sz="3600" dirty="0" smtClean="0"/>
              <a:t> квартале 2018 года</a:t>
            </a:r>
            <a:endParaRPr lang="ru-RU" sz="3600" dirty="0"/>
          </a:p>
        </p:txBody>
      </p:sp>
      <p:graphicFrame>
        <p:nvGraphicFramePr>
          <p:cNvPr id="13" name="Содержимое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3571957"/>
              </p:ext>
            </p:extLst>
          </p:nvPr>
        </p:nvGraphicFramePr>
        <p:xfrm>
          <a:off x="568152" y="2208312"/>
          <a:ext cx="11665296" cy="6480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Рисунок 14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5" y="7877175"/>
            <a:ext cx="32861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118E7B-83F2-494A-99B8-D0F694501076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11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9223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47638"/>
            <a:ext cx="1512887" cy="171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655888" y="1277938"/>
            <a:ext cx="9753600" cy="276225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2668588" y="1246188"/>
            <a:ext cx="921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FFFFFF"/>
                </a:solidFill>
                <a:latin typeface="Myriad Pro" pitchFamily="34" charset="0"/>
              </a:rPr>
              <a:t>ФЕДЕРАЛЬНАЯ СЛУЖБА ПО ЭКОЛОГИЧЕСКОМУ, ТЕХНОЛОГИЧЕЧСКОМУ И АТОМНОМУ НАДЗОРУ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060575" y="1704975"/>
            <a:ext cx="10360025" cy="44450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368352" y="480120"/>
            <a:ext cx="10081120" cy="923342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ru-RU" sz="3600" dirty="0" smtClean="0"/>
              <a:t>Проверки </a:t>
            </a:r>
            <a:r>
              <a:rPr lang="ru-RU" sz="3600" dirty="0" err="1" smtClean="0"/>
              <a:t>вО</a:t>
            </a:r>
            <a:r>
              <a:rPr lang="en-US" sz="3600" dirty="0" smtClean="0"/>
              <a:t> II</a:t>
            </a:r>
            <a:r>
              <a:rPr lang="ru-RU" sz="3600" dirty="0" smtClean="0"/>
              <a:t> квартале 2018 года</a:t>
            </a:r>
            <a:endParaRPr lang="ru-RU" sz="3600" dirty="0"/>
          </a:p>
        </p:txBody>
      </p:sp>
      <p:graphicFrame>
        <p:nvGraphicFramePr>
          <p:cNvPr id="12" name="Содержимое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3571957"/>
              </p:ext>
            </p:extLst>
          </p:nvPr>
        </p:nvGraphicFramePr>
        <p:xfrm>
          <a:off x="568152" y="2208312"/>
          <a:ext cx="11665296" cy="6480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Рисунок 14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5" y="7877175"/>
            <a:ext cx="32861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118E7B-83F2-494A-99B8-D0F694501076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12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9223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47638"/>
            <a:ext cx="1512887" cy="171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655888" y="1277938"/>
            <a:ext cx="9753600" cy="276225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2668588" y="1246188"/>
            <a:ext cx="921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FFFFFF"/>
                </a:solidFill>
                <a:latin typeface="Myriad Pro" pitchFamily="34" charset="0"/>
              </a:rPr>
              <a:t>ФЕДЕРАЛЬНАЯ СЛУЖБА ПО ЭКОЛОГИЧЕСКОМУ, ТЕХНОЛОГИЧЕЧСКОМУ И АТОМНОМУ НАДЗОРУ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060575" y="1704975"/>
            <a:ext cx="10360025" cy="44450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224336" y="192088"/>
            <a:ext cx="10225136" cy="1109672"/>
          </a:xfrm>
        </p:spPr>
        <p:txBody>
          <a:bodyPr>
            <a:noAutofit/>
          </a:bodyPr>
          <a:lstStyle/>
          <a:p>
            <a:pPr algn="ctr">
              <a:lnSpc>
                <a:spcPct val="95000"/>
              </a:lnSpc>
            </a:pPr>
            <a:r>
              <a:rPr lang="ru-RU" sz="3200" dirty="0"/>
              <a:t>Сравнительные данные по </a:t>
            </a:r>
            <a:r>
              <a:rPr lang="ru-RU" sz="3200" dirty="0" smtClean="0"/>
              <a:t>количеству проведенных проверок</a:t>
            </a:r>
            <a:endParaRPr lang="ru-RU" sz="3200" dirty="0"/>
          </a:p>
        </p:txBody>
      </p:sp>
      <p:graphicFrame>
        <p:nvGraphicFramePr>
          <p:cNvPr id="12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6559996"/>
              </p:ext>
            </p:extLst>
          </p:nvPr>
        </p:nvGraphicFramePr>
        <p:xfrm>
          <a:off x="712168" y="2136304"/>
          <a:ext cx="11449272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Рисунок 14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5" y="7877175"/>
            <a:ext cx="32861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118E7B-83F2-494A-99B8-D0F694501076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13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9223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47638"/>
            <a:ext cx="1512887" cy="171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655888" y="1277938"/>
            <a:ext cx="9753600" cy="276225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2668588" y="1246188"/>
            <a:ext cx="921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FFFFFF"/>
                </a:solidFill>
                <a:latin typeface="Myriad Pro" pitchFamily="34" charset="0"/>
              </a:rPr>
              <a:t>ФЕДЕРАЛЬНАЯ СЛУЖБА ПО ЭКОЛОГИЧЕСКОМУ, ТЕХНОЛОГИЧЕЧСКОМУ И АТОМНОМУ НАДЗОРУ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060575" y="1704975"/>
            <a:ext cx="10360025" cy="44450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152328" y="192088"/>
            <a:ext cx="10297144" cy="1004664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3200" dirty="0"/>
              <a:t>Сравнительные данные по </a:t>
            </a:r>
            <a:r>
              <a:rPr lang="ru-RU" sz="3200" dirty="0" smtClean="0"/>
              <a:t>количеству выявленных нарушений</a:t>
            </a:r>
            <a:endParaRPr lang="ru-RU" sz="3200" dirty="0"/>
          </a:p>
        </p:txBody>
      </p:sp>
      <p:graphicFrame>
        <p:nvGraphicFramePr>
          <p:cNvPr id="12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8293872"/>
              </p:ext>
            </p:extLst>
          </p:nvPr>
        </p:nvGraphicFramePr>
        <p:xfrm>
          <a:off x="856184" y="2136304"/>
          <a:ext cx="11233248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Рисунок 14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5" y="7877175"/>
            <a:ext cx="32861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118E7B-83F2-494A-99B8-D0F694501076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14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9223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47638"/>
            <a:ext cx="1512887" cy="171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655888" y="1277938"/>
            <a:ext cx="9753600" cy="276225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2668588" y="1246188"/>
            <a:ext cx="921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FFFFFF"/>
                </a:solidFill>
                <a:latin typeface="Myriad Pro" pitchFamily="34" charset="0"/>
              </a:rPr>
              <a:t>ФЕДЕРАЛЬНАЯ СЛУЖБА ПО ЭКОЛОГИЧЕСКОМУ, ТЕХНОЛОГИЧЕЧСКОМУ И АТОМНОМУ НАДЗОРУ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060575" y="1704975"/>
            <a:ext cx="10360025" cy="44450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008312" y="336104"/>
            <a:ext cx="10441160" cy="932655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sz="2800" dirty="0" smtClean="0"/>
              <a:t>Типовые нарушения обязательных требований, выявленные при осуществлении надзора</a:t>
            </a:r>
            <a:endParaRPr lang="ru-RU" sz="2800" dirty="0"/>
          </a:p>
        </p:txBody>
      </p:sp>
      <p:sp>
        <p:nvSpPr>
          <p:cNvPr id="12" name="Содержимое 2"/>
          <p:cNvSpPr txBox="1">
            <a:spLocks/>
          </p:cNvSpPr>
          <p:nvPr/>
        </p:nvSpPr>
        <p:spPr bwMode="auto">
          <a:xfrm>
            <a:off x="712168" y="2064296"/>
            <a:ext cx="11449272" cy="6048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b" anchorCtr="0" compatLnSpc="1">
            <a:prstTxWarp prst="textNoShape">
              <a:avLst/>
            </a:prstTxWarp>
            <a:normAutofit/>
          </a:bodyPr>
          <a:lstStyle/>
          <a:p>
            <a:pPr marL="712788" marR="0" lvl="0" indent="-712788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нарушения, связанные с несвоевременным вводом новых нормативных документов на предприятиях;</a:t>
            </a:r>
          </a:p>
          <a:p>
            <a:pPr marL="712788" marR="0" lvl="0" indent="-712788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несвоевременная разработка и (или) актуализация программ обеспечения качества и другой нормативной документации предприятий;</a:t>
            </a:r>
          </a:p>
          <a:p>
            <a:pPr marL="712788" marR="0" lvl="0" indent="-712788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несвоевременное проведение проверок знаний вновь введенных в действие нормативных документов;</a:t>
            </a:r>
          </a:p>
          <a:p>
            <a:pPr marL="712788" marR="0" lvl="0" indent="-712788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нарушения требований культуры безопасности и обеспечения качества;</a:t>
            </a:r>
          </a:p>
          <a:p>
            <a:pPr marL="712788" marR="0" lvl="0" indent="-712788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нарушения требований по подготовке и допуску к работе персонала;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Рисунок 14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5" y="7877175"/>
            <a:ext cx="32861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118E7B-83F2-494A-99B8-D0F694501076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15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9223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47638"/>
            <a:ext cx="1512887" cy="171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655888" y="1277938"/>
            <a:ext cx="9753600" cy="276225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2668588" y="1246188"/>
            <a:ext cx="921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FFFFFF"/>
                </a:solidFill>
                <a:latin typeface="Myriad Pro" pitchFamily="34" charset="0"/>
              </a:rPr>
              <a:t>ФЕДЕРАЛЬНАЯ СЛУЖБА ПО ЭКОЛОГИЧЕСКОМУ, ТЕХНОЛОГИЧЕЧСКОМУ И АТОМНОМУ НАДЗОРУ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060575" y="1704975"/>
            <a:ext cx="10360025" cy="44450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 bwMode="auto">
          <a:xfrm>
            <a:off x="712168" y="2064296"/>
            <a:ext cx="11305256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b" anchorCtr="0" compatLnSpc="1">
            <a:prstTxWarp prst="textNoShape">
              <a:avLst/>
            </a:prstTxWarp>
            <a:normAutofit/>
          </a:bodyPr>
          <a:lstStyle/>
          <a:p>
            <a:pPr marL="712788" marR="0" lvl="0" indent="-712788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нарушения, связанные с оформлением, ведением, применением производственно-технологической и отчетной документации предприятия;</a:t>
            </a:r>
          </a:p>
          <a:p>
            <a:pPr marL="712788" marR="0" lvl="0" indent="-712788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нарушения, связанные с организацией деятельности и ведением производственного контроля;</a:t>
            </a:r>
          </a:p>
          <a:p>
            <a:pPr marL="712788" marR="0" lvl="0" indent="-712788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нарушение требований обязательных норм и правил, выявленных в ходе проведения работ в области использования атомной энергии;</a:t>
            </a:r>
          </a:p>
          <a:p>
            <a:pPr marL="712788" marR="0" lvl="0" indent="-712788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нарушение условий действия лицензий.</a:t>
            </a:r>
          </a:p>
          <a:p>
            <a:pPr marL="0" marR="0" lvl="0" indent="0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2008312" y="336104"/>
            <a:ext cx="10441160" cy="932655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sz="2800" dirty="0" smtClean="0"/>
              <a:t>Типовые нарушения обязательных требований, выявленные при осуществлении надзора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Рисунок 14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5" y="7877175"/>
            <a:ext cx="32861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118E7B-83F2-494A-99B8-D0F694501076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16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9223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47638"/>
            <a:ext cx="1512887" cy="171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655888" y="1277938"/>
            <a:ext cx="9753600" cy="276225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2668588" y="1246188"/>
            <a:ext cx="921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FFFFFF"/>
                </a:solidFill>
                <a:latin typeface="Myriad Pro" pitchFamily="34" charset="0"/>
              </a:rPr>
              <a:t>ФЕДЕРАЛЬНАЯ СЛУЖБА ПО ЭКОЛОГИЧЕСКОМУ, ТЕХНОЛОГИЧЕЧСКОМУ И АТОМНОМУ НАДЗОРУ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060575" y="1704975"/>
            <a:ext cx="10360025" cy="44450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 bwMode="auto">
          <a:xfrm>
            <a:off x="712168" y="1992288"/>
            <a:ext cx="11305256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b" anchorCtr="0" compatLnSpc="1">
            <a:prstTxWarp prst="textNoShape">
              <a:avLst/>
            </a:prstTxWarp>
            <a:normAutofit/>
          </a:bodyPr>
          <a:lstStyle/>
          <a:p>
            <a:pPr indent="712788" algn="just">
              <a:spcBef>
                <a:spcPct val="20000"/>
              </a:spcBef>
              <a:defRPr/>
            </a:pPr>
            <a:r>
              <a:rPr lang="ru-RU" sz="3200" b="1" dirty="0">
                <a:solidFill>
                  <a:srgbClr val="FF0000"/>
                </a:solidFill>
                <a:latin typeface="+mn-lt"/>
              </a:rPr>
              <a:t>Культура безопасности </a:t>
            </a:r>
            <a:r>
              <a:rPr lang="ru-RU" sz="3200" b="1" dirty="0">
                <a:latin typeface="+mn-lt"/>
              </a:rPr>
              <a:t>– является составной частью общей культуры производства и представляет собой совокупность видов деятельности администрации и поведения персонала, направленных на обеспечение безопасности </a:t>
            </a:r>
            <a:r>
              <a:rPr lang="ru-RU" sz="3200" b="1" dirty="0" smtClean="0">
                <a:latin typeface="+mn-lt"/>
              </a:rPr>
              <a:t>радиационно-опасных производств.</a:t>
            </a:r>
          </a:p>
          <a:p>
            <a:pPr indent="712788" algn="just">
              <a:spcBef>
                <a:spcPct val="20000"/>
              </a:spcBef>
              <a:defRPr/>
            </a:pPr>
            <a:r>
              <a:rPr lang="ru-RU" sz="3200" b="1" dirty="0" smtClean="0">
                <a:solidFill>
                  <a:srgbClr val="FF0000"/>
                </a:solidFill>
                <a:latin typeface="+mn-lt"/>
              </a:rPr>
              <a:t>Особенности </a:t>
            </a:r>
            <a:r>
              <a:rPr lang="ru-RU" sz="3200" b="1" dirty="0">
                <a:solidFill>
                  <a:srgbClr val="FF0000"/>
                </a:solidFill>
                <a:latin typeface="+mn-lt"/>
              </a:rPr>
              <a:t>культуры ядерной безопасности </a:t>
            </a:r>
            <a:r>
              <a:rPr lang="ru-RU" sz="3200" b="1" dirty="0" smtClean="0">
                <a:latin typeface="+mn-lt"/>
              </a:rPr>
              <a:t>– модель </a:t>
            </a:r>
            <a:r>
              <a:rPr lang="ru-RU" sz="3200" b="1" dirty="0">
                <a:latin typeface="+mn-lt"/>
              </a:rPr>
              <a:t>такого мышления, восприятия и поведения, при которой безопасность имеет наивысший приоритет относительно других приоритетов</a:t>
            </a:r>
            <a:r>
              <a:rPr lang="ru-RU" sz="3200" b="1" dirty="0" smtClean="0">
                <a:latin typeface="+mn-lt"/>
              </a:rPr>
              <a:t>.</a:t>
            </a:r>
            <a:r>
              <a:rPr lang="ru-RU" sz="3200" b="1" dirty="0">
                <a:latin typeface="+mn-lt"/>
              </a:rPr>
              <a:t> </a:t>
            </a:r>
          </a:p>
        </p:txBody>
      </p: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2008312" y="480120"/>
            <a:ext cx="10441160" cy="788639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sz="3600" dirty="0" smtClean="0"/>
              <a:t>КУЛЬТУРА БЕЗОПАСНОСТИ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3522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Рисунок 14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5" y="7877175"/>
            <a:ext cx="32861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118E7B-83F2-494A-99B8-D0F694501076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17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9223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47638"/>
            <a:ext cx="1512887" cy="171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655888" y="1277938"/>
            <a:ext cx="9753600" cy="276225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2668588" y="1246188"/>
            <a:ext cx="921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FFFFFF"/>
                </a:solidFill>
                <a:latin typeface="Myriad Pro" pitchFamily="34" charset="0"/>
              </a:rPr>
              <a:t>ФЕДЕРАЛЬНАЯ СЛУЖБА ПО ЭКОЛОГИЧЕСКОМУ, ТЕХНОЛОГИЧЕЧСКОМУ И АТОМНОМУ НАДЗОРУ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060575" y="1704975"/>
            <a:ext cx="10360025" cy="44450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 bwMode="auto">
          <a:xfrm>
            <a:off x="712168" y="2064296"/>
            <a:ext cx="11305256" cy="619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b" anchorCtr="0" compatLnSpc="1">
            <a:prstTxWarp prst="textNoShape">
              <a:avLst/>
            </a:prstTxWarp>
            <a:noAutofit/>
          </a:bodyPr>
          <a:lstStyle/>
          <a:p>
            <a:pPr lvl="0" algn="just">
              <a:spcBef>
                <a:spcPct val="20000"/>
              </a:spcBef>
              <a:defRPr/>
            </a:pPr>
            <a:r>
              <a:rPr lang="ru-RU" sz="3200" b="1" dirty="0">
                <a:solidFill>
                  <a:srgbClr val="FF0000"/>
                </a:solidFill>
                <a:latin typeface="+mn-lt"/>
              </a:rPr>
              <a:t>Барьеры (инструменты для предотвращения неправильных действий персонала</a:t>
            </a:r>
            <a:r>
              <a:rPr lang="ru-RU" sz="3200" b="1" dirty="0" smtClean="0">
                <a:solidFill>
                  <a:srgbClr val="FF0000"/>
                </a:solidFill>
                <a:latin typeface="+mn-lt"/>
              </a:rPr>
              <a:t>):</a:t>
            </a:r>
          </a:p>
          <a:p>
            <a:pPr marL="620713" lvl="0" indent="-620713" algn="just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ru-RU" sz="3200" b="1" dirty="0" smtClean="0">
                <a:latin typeface="+mn-lt"/>
              </a:rPr>
              <a:t>создание </a:t>
            </a:r>
            <a:r>
              <a:rPr lang="ru-RU" sz="3200" b="1" dirty="0">
                <a:latin typeface="+mn-lt"/>
              </a:rPr>
              <a:t>атмосферы нетерпимости к нарушениям персоналом установленных требований по </a:t>
            </a:r>
            <a:r>
              <a:rPr lang="ru-RU" sz="3200" b="1" dirty="0" smtClean="0">
                <a:latin typeface="+mn-lt"/>
              </a:rPr>
              <a:t>безопасности;</a:t>
            </a:r>
            <a:endParaRPr lang="ru-RU" sz="3200" b="1" dirty="0">
              <a:latin typeface="+mn-lt"/>
            </a:endParaRPr>
          </a:p>
          <a:p>
            <a:pPr marL="620713" lvl="0" indent="-620713" algn="just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критическая </a:t>
            </a:r>
            <a:r>
              <a:rPr lang="ru-RU" sz="3200" b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позиция (вопросительное отношение</a:t>
            </a: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);</a:t>
            </a:r>
            <a:endParaRPr lang="ru-RU" sz="3200" b="1" dirty="0">
              <a:solidFill>
                <a:schemeClr val="bg2">
                  <a:lumMod val="10000"/>
                </a:schemeClr>
              </a:solidFill>
              <a:latin typeface="+mn-lt"/>
            </a:endParaRPr>
          </a:p>
          <a:p>
            <a:pPr marL="620713" lvl="0" indent="-620713" algn="just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строго </a:t>
            </a:r>
            <a:r>
              <a:rPr lang="ru-RU" sz="3200" b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регламентированный и взвешенный подход (использование и приверженность инструкциям</a:t>
            </a: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);</a:t>
            </a:r>
            <a:endParaRPr lang="ru-RU" sz="3200" b="1" dirty="0">
              <a:solidFill>
                <a:schemeClr val="bg2">
                  <a:lumMod val="10000"/>
                </a:schemeClr>
              </a:solidFill>
              <a:latin typeface="+mn-lt"/>
            </a:endParaRPr>
          </a:p>
          <a:p>
            <a:pPr marL="620713" lvl="0" indent="-620713" algn="just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ru-RU" sz="3200" b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и</a:t>
            </a: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нструктажи;</a:t>
            </a:r>
            <a:endParaRPr lang="ru-RU" sz="3200" b="1" dirty="0">
              <a:solidFill>
                <a:schemeClr val="bg2">
                  <a:lumMod val="10000"/>
                </a:schemeClr>
              </a:solidFill>
              <a:latin typeface="+mn-lt"/>
            </a:endParaRPr>
          </a:p>
          <a:p>
            <a:pPr marL="620713" lvl="0" indent="-620713" algn="just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контроль </a:t>
            </a:r>
            <a:r>
              <a:rPr lang="ru-RU" sz="3200" b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действий персонала (включая самоконтроль</a:t>
            </a: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);</a:t>
            </a:r>
            <a:endParaRPr lang="ru-RU" sz="3200" b="1" dirty="0">
              <a:solidFill>
                <a:schemeClr val="bg2">
                  <a:lumMod val="10000"/>
                </a:schemeClr>
              </a:solidFill>
              <a:latin typeface="+mn-lt"/>
            </a:endParaRPr>
          </a:p>
          <a:p>
            <a:pPr marL="620713" lvl="0" indent="-620713" algn="just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использование </a:t>
            </a:r>
            <a:r>
              <a:rPr lang="ru-RU" sz="3200" b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опыта </a:t>
            </a: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эксплуатации;</a:t>
            </a:r>
            <a:endParaRPr lang="ru-RU" sz="3200" b="1" dirty="0">
              <a:solidFill>
                <a:schemeClr val="bg2">
                  <a:lumMod val="10000"/>
                </a:schemeClr>
              </a:solidFill>
              <a:latin typeface="+mn-lt"/>
            </a:endParaRPr>
          </a:p>
          <a:p>
            <a:pPr marL="620713" lvl="0" indent="-620713" algn="just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коммуникации </a:t>
            </a:r>
            <a:r>
              <a:rPr lang="ru-RU" sz="3200" b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руководителей с </a:t>
            </a: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персоналом.</a:t>
            </a:r>
            <a:endParaRPr lang="ru-RU" sz="3200" b="1" dirty="0">
              <a:solidFill>
                <a:schemeClr val="bg2">
                  <a:lumMod val="10000"/>
                </a:schemeClr>
              </a:solidFill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 bwMode="auto">
          <a:xfrm>
            <a:off x="2008312" y="480120"/>
            <a:ext cx="10441160" cy="788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noAutofit/>
          </a:bodyPr>
          <a:lstStyle>
            <a:lvl1pPr algn="l" defTabSz="1279525" rtl="0" eaLnBrk="0" fontAlgn="base" hangingPunct="0">
              <a:spcBef>
                <a:spcPct val="0"/>
              </a:spcBef>
              <a:spcAft>
                <a:spcPct val="0"/>
              </a:spcAft>
              <a:defRPr sz="56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1279525" rtl="0" eaLnBrk="0" fontAlgn="base" hangingPunct="0">
              <a:spcBef>
                <a:spcPct val="0"/>
              </a:spcBef>
              <a:spcAft>
                <a:spcPct val="0"/>
              </a:spcAft>
              <a:defRPr sz="6200">
                <a:solidFill>
                  <a:schemeClr val="tx1"/>
                </a:solidFill>
                <a:latin typeface="Calibri" pitchFamily="34" charset="0"/>
              </a:defRPr>
            </a:lvl2pPr>
            <a:lvl3pPr algn="ctr" defTabSz="1279525" rtl="0" eaLnBrk="0" fontAlgn="base" hangingPunct="0">
              <a:spcBef>
                <a:spcPct val="0"/>
              </a:spcBef>
              <a:spcAft>
                <a:spcPct val="0"/>
              </a:spcAft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algn="ctr" defTabSz="1279525" rtl="0" eaLnBrk="0" fontAlgn="base" hangingPunct="0">
              <a:spcBef>
                <a:spcPct val="0"/>
              </a:spcBef>
              <a:spcAft>
                <a:spcPct val="0"/>
              </a:spcAft>
              <a:defRPr sz="6200">
                <a:solidFill>
                  <a:schemeClr val="tx1"/>
                </a:solidFill>
                <a:latin typeface="Calibri" pitchFamily="34" charset="0"/>
              </a:defRPr>
            </a:lvl4pPr>
            <a:lvl5pPr algn="ctr" defTabSz="1279525" rtl="0" eaLnBrk="0" fontAlgn="base" hangingPunct="0">
              <a:spcBef>
                <a:spcPct val="0"/>
              </a:spcBef>
              <a:spcAft>
                <a:spcPct val="0"/>
              </a:spcAft>
              <a:defRPr sz="62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1279525" rtl="0" fontAlgn="base">
              <a:spcBef>
                <a:spcPct val="0"/>
              </a:spcBef>
              <a:spcAft>
                <a:spcPct val="0"/>
              </a:spcAft>
              <a:defRPr sz="62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1279525" rtl="0" fontAlgn="base">
              <a:spcBef>
                <a:spcPct val="0"/>
              </a:spcBef>
              <a:spcAft>
                <a:spcPct val="0"/>
              </a:spcAft>
              <a:defRPr sz="62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1279525" rtl="0" fontAlgn="base">
              <a:spcBef>
                <a:spcPct val="0"/>
              </a:spcBef>
              <a:spcAft>
                <a:spcPct val="0"/>
              </a:spcAft>
              <a:defRPr sz="62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1279525" rtl="0" fontAlgn="base">
              <a:spcBef>
                <a:spcPct val="0"/>
              </a:spcBef>
              <a:spcAft>
                <a:spcPct val="0"/>
              </a:spcAft>
              <a:defRPr sz="6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ru-RU" sz="3600" smtClean="0"/>
              <a:t>КУЛЬТУРА БЕЗОПАСНОСТИ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3522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Рисунок 14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5" y="7877175"/>
            <a:ext cx="32861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118E7B-83F2-494A-99B8-D0F694501076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18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9223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47638"/>
            <a:ext cx="1512887" cy="171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655888" y="1277938"/>
            <a:ext cx="9753600" cy="276225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2668588" y="1246188"/>
            <a:ext cx="921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FFFFFF"/>
                </a:solidFill>
                <a:latin typeface="Myriad Pro" pitchFamily="34" charset="0"/>
              </a:rPr>
              <a:t>ФЕДЕРАЛЬНАЯ СЛУЖБА ПО ЭКОЛОГИЧЕСКОМУ, ТЕХНОЛОГИЧЕЧСКОМУ И АТОМНОМУ НАДЗОРУ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060575" y="1704975"/>
            <a:ext cx="10360025" cy="44450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080320" y="264096"/>
            <a:ext cx="10369152" cy="1144080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ru-RU" sz="3200" dirty="0" smtClean="0"/>
              <a:t>Оказание государственных услуг</a:t>
            </a:r>
            <a:br>
              <a:rPr lang="ru-RU" sz="3200" dirty="0" smtClean="0"/>
            </a:br>
            <a:r>
              <a:rPr lang="ru-RU" sz="3200" dirty="0" err="1" smtClean="0"/>
              <a:t>вО</a:t>
            </a:r>
            <a:r>
              <a:rPr lang="ru-RU" sz="3200" dirty="0" smtClean="0"/>
              <a:t> </a:t>
            </a:r>
            <a:r>
              <a:rPr lang="en-US" sz="3200" dirty="0" smtClean="0"/>
              <a:t>II</a:t>
            </a:r>
            <a:r>
              <a:rPr lang="ru-RU" sz="3200" dirty="0" smtClean="0"/>
              <a:t> квартале 2018 года</a:t>
            </a:r>
            <a:endParaRPr lang="ru-RU" sz="3200" dirty="0"/>
          </a:p>
        </p:txBody>
      </p:sp>
      <p:sp>
        <p:nvSpPr>
          <p:cNvPr id="12" name="Объект 2"/>
          <p:cNvSpPr txBox="1">
            <a:spLocks/>
          </p:cNvSpPr>
          <p:nvPr/>
        </p:nvSpPr>
        <p:spPr bwMode="auto">
          <a:xfrm>
            <a:off x="712168" y="1992288"/>
            <a:ext cx="11377264" cy="6696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b" anchorCtr="0" compatLnSpc="1">
            <a:prstTxWarp prst="textNoShape">
              <a:avLst/>
            </a:prstTxWarp>
            <a:noAutofit/>
          </a:bodyPr>
          <a:lstStyle/>
          <a:p>
            <a:pPr marL="117475" marR="0" lvl="0" indent="414338" algn="just" defTabSz="127952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 втором квартале 2018 года в Управление поступило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370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заявлений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 предоставлении государственных услуг, из них:</a:t>
            </a:r>
          </a:p>
          <a:p>
            <a:pPr marL="574675" marR="0" lvl="0" indent="-457200" algn="just" defTabSz="127952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320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заявлений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на выдачу индивидуальных разрешений на право ведения работ в области использования атомной энергии;</a:t>
            </a:r>
          </a:p>
          <a:p>
            <a:pPr marL="574675" marR="0" lvl="0" indent="-457200" algn="just" defTabSz="127952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37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заявлений на выдачу лицензий на осуществление деятельности в области использования атомной энергии;</a:t>
            </a:r>
          </a:p>
          <a:p>
            <a:pPr marL="574675" marR="0" lvl="0" indent="-457200" algn="just" defTabSz="127952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заявления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на переоформление ранее выданных лицензий;</a:t>
            </a:r>
          </a:p>
          <a:p>
            <a:pPr marL="574675" marR="0" lvl="0" indent="-457200" algn="just" defTabSz="127952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заявлений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на внесение изменений в условия действия ранее выданных лицензий;</a:t>
            </a:r>
          </a:p>
          <a:p>
            <a:pPr marL="574675" marR="0" lvl="0" indent="-457200" algn="just" defTabSz="127952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заявлений на прекращение действия ранее выданных лицензий;</a:t>
            </a:r>
          </a:p>
          <a:p>
            <a:pPr marL="574675" marR="0" lvl="0" indent="-457200" algn="just" defTabSz="127952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заявления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на регистрацию радиационных источников 4 и 5 категории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574675" lvl="0" indent="-457200" algn="just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заявлений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на выдачу разрешений на сбросы радиоактивных веществ в водные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объекты и </a:t>
            </a:r>
            <a:r>
              <a:rPr lang="ru-RU" sz="2800" b="1" dirty="0">
                <a:latin typeface="+mn-lt"/>
              </a:rPr>
              <a:t>выбросы радиоактивных веществ в </a:t>
            </a:r>
            <a:r>
              <a:rPr lang="ru-RU" sz="2800" b="1" dirty="0" smtClean="0">
                <a:latin typeface="+mn-lt"/>
              </a:rPr>
              <a:t>атмосферу 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не подавалось.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Рисунок 14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5" y="7877175"/>
            <a:ext cx="32861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118E7B-83F2-494A-99B8-D0F694501076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19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9223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47638"/>
            <a:ext cx="1512887" cy="171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655888" y="1277938"/>
            <a:ext cx="9753600" cy="276225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2668588" y="1246188"/>
            <a:ext cx="921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FFFFFF"/>
                </a:solidFill>
                <a:latin typeface="Myriad Pro" pitchFamily="34" charset="0"/>
              </a:rPr>
              <a:t>ФЕДЕРАЛЬНАЯ СЛУЖБА ПО ЭКОЛОГИЧЕСКОМУ, ТЕХНОЛОГИЧЕЧСКОМУ И АТОМНОМУ НАДЗОРУ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060575" y="1704975"/>
            <a:ext cx="10360025" cy="44450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008312" y="264096"/>
            <a:ext cx="10441160" cy="1086594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ru-RU" altLang="ru-RU" sz="3200" dirty="0" smtClean="0"/>
              <a:t>Результаты правоприменительной практики Уральского МТУ по надзору за ЯРБ Ростехнадзора</a:t>
            </a:r>
          </a:p>
        </p:txBody>
      </p:sp>
      <p:sp>
        <p:nvSpPr>
          <p:cNvPr id="12" name="Объект 2"/>
          <p:cNvSpPr txBox="1">
            <a:spLocks/>
          </p:cNvSpPr>
          <p:nvPr/>
        </p:nvSpPr>
        <p:spPr bwMode="auto">
          <a:xfrm>
            <a:off x="712168" y="1920280"/>
            <a:ext cx="11449272" cy="64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b" anchorCtr="0" compatLnSpc="1">
            <a:prstTxWarp prst="textNoShape">
              <a:avLst/>
            </a:prstTxWarp>
            <a:noAutofit/>
          </a:bodyPr>
          <a:lstStyle/>
          <a:p>
            <a:pPr lvl="0" indent="446088" algn="just">
              <a:spcBef>
                <a:spcPct val="20000"/>
              </a:spcBef>
            </a:pPr>
            <a:r>
              <a:rPr kumimoji="0" lang="ru-RU" alt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 итогам проверок во </a:t>
            </a:r>
            <a:r>
              <a:rPr kumimoji="0" lang="en-US" alt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II </a:t>
            </a:r>
            <a:r>
              <a:rPr kumimoji="0" lang="ru-RU" alt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квартале 2018 года за нарушения требований законодательства в области использования атомной энергии должностными лицами Управления в течение отчётного периода было возбуждено </a:t>
            </a:r>
            <a:r>
              <a:rPr lang="en-US" altLang="ru-RU" sz="2800" b="1" dirty="0" smtClean="0">
                <a:solidFill>
                  <a:srgbClr val="0070C0"/>
                </a:solidFill>
                <a:latin typeface="+mn-lt"/>
              </a:rPr>
              <a:t>6</a:t>
            </a:r>
            <a:r>
              <a:rPr kumimoji="0" lang="ru-RU" alt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дел об административных правонарушениях,</a:t>
            </a:r>
            <a:r>
              <a:rPr kumimoji="0" lang="ru-RU" alt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alt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из которых </a:t>
            </a:r>
            <a:r>
              <a:rPr lang="ru-RU" altLang="ru-RU" sz="2800" b="1" dirty="0" smtClean="0">
                <a:solidFill>
                  <a:srgbClr val="0070C0"/>
                </a:solidFill>
                <a:latin typeface="+mn-lt"/>
              </a:rPr>
              <a:t>2</a:t>
            </a:r>
            <a:r>
              <a:rPr kumimoji="0" lang="ru-RU" alt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дела за нарушение требований обязательных</a:t>
            </a:r>
            <a:r>
              <a:rPr kumimoji="0" lang="ru-RU" altLang="ru-RU" sz="28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норм и правил, ответственность за нарушение которых предусмотрена ч. 1 ст. 9.6 </a:t>
            </a:r>
            <a:r>
              <a:rPr kumimoji="0" lang="ru-RU" altLang="ru-RU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КоАП</a:t>
            </a:r>
            <a:r>
              <a:rPr kumimoji="0" lang="ru-RU" altLang="ru-RU" sz="28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РФ, </a:t>
            </a:r>
            <a:r>
              <a:rPr lang="ru-RU" altLang="ru-RU" sz="2800" b="1" dirty="0" smtClean="0">
                <a:solidFill>
                  <a:srgbClr val="0070C0"/>
                </a:solidFill>
                <a:latin typeface="+mn-lt"/>
              </a:rPr>
              <a:t>2 дела за нарушение обязательных требований в области строительства и применения строительных материалов (изделий), ответственность за нарушение которых предусмотрена ч. 1 ст. 9.4 </a:t>
            </a:r>
            <a:r>
              <a:rPr lang="ru-RU" altLang="ru-RU" sz="2800" b="1" dirty="0" err="1" smtClean="0">
                <a:solidFill>
                  <a:srgbClr val="0070C0"/>
                </a:solidFill>
                <a:latin typeface="+mn-lt"/>
              </a:rPr>
              <a:t>КоАП</a:t>
            </a:r>
            <a:r>
              <a:rPr lang="ru-RU" altLang="ru-RU" sz="2800" b="1" dirty="0" smtClean="0">
                <a:solidFill>
                  <a:srgbClr val="0070C0"/>
                </a:solidFill>
                <a:latin typeface="+mn-lt"/>
              </a:rPr>
              <a:t> РФ и 2 дела за нарушение обязательных требований условий действия выданных лицензий, ответственность за нарушение которых предусмотрена ч. 3 ст. 14.1 </a:t>
            </a:r>
            <a:r>
              <a:rPr lang="ru-RU" altLang="ru-RU" sz="2800" b="1" dirty="0" err="1" smtClean="0">
                <a:solidFill>
                  <a:srgbClr val="0070C0"/>
                </a:solidFill>
                <a:latin typeface="+mn-lt"/>
              </a:rPr>
              <a:t>КоАП</a:t>
            </a:r>
            <a:r>
              <a:rPr lang="ru-RU" altLang="ru-RU" sz="2800" b="1" dirty="0" smtClean="0">
                <a:solidFill>
                  <a:srgbClr val="0070C0"/>
                </a:solidFill>
                <a:latin typeface="+mn-lt"/>
              </a:rPr>
              <a:t> РФ</a:t>
            </a:r>
            <a:r>
              <a:rPr kumimoji="0" lang="ru-RU" alt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446088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ru-RU" altLang="ru-RU" sz="28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Четыре</a:t>
            </a:r>
            <a:r>
              <a:rPr kumimoji="0" lang="ru-RU" alt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дела рассмотрены должностными лицами управления и два дела были направлены для рассмотрения в Арбитражный суд.</a:t>
            </a:r>
            <a:endParaRPr kumimoji="0" lang="ru-RU" alt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655888" y="1277938"/>
            <a:ext cx="9753600" cy="276225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3075" name="TextBox 5"/>
          <p:cNvSpPr txBox="1">
            <a:spLocks noChangeArrowheads="1"/>
          </p:cNvSpPr>
          <p:nvPr/>
        </p:nvSpPr>
        <p:spPr bwMode="auto">
          <a:xfrm>
            <a:off x="2668588" y="1246188"/>
            <a:ext cx="921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>
                <a:solidFill>
                  <a:srgbClr val="FFFFFF"/>
                </a:solidFill>
                <a:latin typeface="Myriad Pro" pitchFamily="34" charset="0"/>
              </a:rPr>
              <a:t>ФЕДЕРАЛЬНАЯ СЛУЖБА ПО ЭКОЛОГИЧЕСКОМУ, ТЕХНОЛОГИЧЕЧСКОМУ И АТОМНОМУ НАДЗОРУ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060575" y="1704975"/>
            <a:ext cx="10360025" cy="44450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3077" name="Рисунок 14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5" y="7877175"/>
            <a:ext cx="32861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C1BC47A7-6FC8-4742-8369-ECA4042CEB9A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2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3079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47638"/>
            <a:ext cx="1512887" cy="171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Объект 2"/>
          <p:cNvSpPr txBox="1">
            <a:spLocks/>
          </p:cNvSpPr>
          <p:nvPr/>
        </p:nvSpPr>
        <p:spPr>
          <a:xfrm>
            <a:off x="1144216" y="3216424"/>
            <a:ext cx="10657184" cy="3312368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0" marR="0" lvl="0" indent="53181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altLang="ru-RU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Государственный контроль (надзор) – одна из основных функций государства, осуществляемая в целях контроля исполнения нормативных правовых актов, устанавливающих обязательные требования.</a:t>
            </a:r>
            <a:endParaRPr kumimoji="0" lang="ru-RU" alt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512368" y="264096"/>
            <a:ext cx="9937104" cy="792088"/>
          </a:xfrm>
        </p:spPr>
        <p:txBody>
          <a:bodyPr/>
          <a:lstStyle/>
          <a:p>
            <a:pPr algn="ctr"/>
            <a:r>
              <a:rPr lang="ru-RU" altLang="ru-RU" sz="4400" dirty="0" smtClean="0"/>
              <a:t>Государственный контроль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Рисунок 14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5" y="7877175"/>
            <a:ext cx="32861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118E7B-83F2-494A-99B8-D0F694501076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20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9223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47638"/>
            <a:ext cx="1512887" cy="171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655888" y="1277938"/>
            <a:ext cx="9753600" cy="276225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2668588" y="1246188"/>
            <a:ext cx="921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FFFFFF"/>
                </a:solidFill>
                <a:latin typeface="Myriad Pro" pitchFamily="34" charset="0"/>
              </a:rPr>
              <a:t>ФЕДЕРАЛЬНАЯ СЛУЖБА ПО ЭКОЛОГИЧЕСКОМУ, ТЕХНОЛОГИЧЕЧСКОМУ И АТОМНОМУ НАДЗОРУ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060575" y="1704975"/>
            <a:ext cx="10360025" cy="44450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008312" y="264096"/>
            <a:ext cx="10441160" cy="1086594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ru-RU" altLang="ru-RU" sz="3200" dirty="0" smtClean="0"/>
              <a:t>Результаты правоприменительной практики Уральского МТУ по надзору за ЯРБ Ростехнадзора</a:t>
            </a:r>
          </a:p>
        </p:txBody>
      </p:sp>
      <p:sp>
        <p:nvSpPr>
          <p:cNvPr id="12" name="Объект 2"/>
          <p:cNvSpPr txBox="1">
            <a:spLocks/>
          </p:cNvSpPr>
          <p:nvPr/>
        </p:nvSpPr>
        <p:spPr bwMode="auto">
          <a:xfrm>
            <a:off x="784176" y="2136304"/>
            <a:ext cx="11089232" cy="4752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531813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Всего во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II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квартале 2018 года на юридических и должностных лиц поднадзорных Уральскому МТУ по надзору за ЯРБ </a:t>
            </a:r>
            <a:r>
              <a:rPr kumimoji="0" lang="ru-RU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Ростехнадзора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предприятий было наложено два административных наказания в виде штрафов на общую сумму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45 000 рублей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два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административных наказания в виде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предупреждения.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Рисунок 14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5" y="7877175"/>
            <a:ext cx="32861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118E7B-83F2-494A-99B8-D0F694501076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21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9223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47638"/>
            <a:ext cx="1512887" cy="171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655888" y="1277938"/>
            <a:ext cx="9753600" cy="276225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2668588" y="1246188"/>
            <a:ext cx="921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FFFFFF"/>
                </a:solidFill>
                <a:latin typeface="Myriad Pro" pitchFamily="34" charset="0"/>
              </a:rPr>
              <a:t>ФЕДЕРАЛЬНАЯ СЛУЖБА ПО ЭКОЛОГИЧЕСКОМУ, ТЕХНОЛОГИЧЕЧСКОМУ И АТОМНОМУ НАДЗОРУ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060575" y="1704975"/>
            <a:ext cx="10360025" cy="44450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152328" y="264096"/>
            <a:ext cx="10297144" cy="1144080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ru-RU" sz="3600" dirty="0" smtClean="0"/>
              <a:t>Сведения о результатах административного и судебного оспаривания</a:t>
            </a:r>
            <a:endParaRPr lang="ru-RU" sz="3600" dirty="0"/>
          </a:p>
        </p:txBody>
      </p:sp>
      <p:sp>
        <p:nvSpPr>
          <p:cNvPr id="12" name="Объект 2"/>
          <p:cNvSpPr txBox="1">
            <a:spLocks/>
          </p:cNvSpPr>
          <p:nvPr/>
        </p:nvSpPr>
        <p:spPr bwMode="auto">
          <a:xfrm>
            <a:off x="856184" y="2280320"/>
            <a:ext cx="11089232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b" anchorCtr="0" compatLnSpc="1">
            <a:prstTxWarp prst="textNoShape">
              <a:avLst/>
            </a:prstTxWarp>
            <a:normAutofit/>
          </a:bodyPr>
          <a:lstStyle/>
          <a:p>
            <a:pPr marL="117475" marR="0" lvl="0" indent="606425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II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квартале 2018 года в адрес Уральского МТУ по надзору за ЯРБ </a:t>
            </a:r>
            <a:r>
              <a:rPr kumimoji="0" lang="ru-RU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Ростехнадзора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жалоб на решения и действия (бездействия) должностных лиц управления, предоставляющих государственные услуги не поступало.</a:t>
            </a:r>
          </a:p>
          <a:p>
            <a:pPr marL="117475" marR="0" lvl="0" indent="606425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Также во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II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квартале 2018 года не поступало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 заявлений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 оспаривании действий должностных лиц Управления и в Арбитражные суды.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Рисунок 14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5" y="7877175"/>
            <a:ext cx="32861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118E7B-83F2-494A-99B8-D0F694501076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22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9223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47638"/>
            <a:ext cx="1512887" cy="171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655888" y="1277938"/>
            <a:ext cx="9753600" cy="276225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2668588" y="1246188"/>
            <a:ext cx="921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FFFFFF"/>
                </a:solidFill>
                <a:latin typeface="Myriad Pro" pitchFamily="34" charset="0"/>
              </a:rPr>
              <a:t>ФЕДЕРАЛЬНАЯ СЛУЖБА ПО ЭКОЛОГИЧЕСКОМУ, ТЕХНОЛОГИЧЕЧСКОМУ И АТОМНОМУ НАДЗОРУ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060575" y="1704975"/>
            <a:ext cx="10360025" cy="44450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152328" y="264096"/>
            <a:ext cx="10297144" cy="1144080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ru-RU" sz="3600" dirty="0" smtClean="0"/>
              <a:t>Сведения о результатах РАБОТЫ С ОБРАЩЕНИЯМИ ГРАЖДАН</a:t>
            </a:r>
            <a:endParaRPr lang="ru-RU" sz="3600" dirty="0"/>
          </a:p>
        </p:txBody>
      </p:sp>
      <p:sp>
        <p:nvSpPr>
          <p:cNvPr id="12" name="Объект 2"/>
          <p:cNvSpPr txBox="1">
            <a:spLocks/>
          </p:cNvSpPr>
          <p:nvPr/>
        </p:nvSpPr>
        <p:spPr bwMode="auto">
          <a:xfrm>
            <a:off x="496144" y="2064296"/>
            <a:ext cx="11665296" cy="655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b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117475" marR="0" lvl="0" indent="425450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II 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квартале 2018 года в адрес Уральского МТУ по надзору за ЯРБ </a:t>
            </a:r>
            <a:r>
              <a:rPr kumimoji="0" lang="ru-RU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Ростехнадзора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поступило 11 обращений от граждан, объединений граждан и юридических</a:t>
            </a:r>
            <a:r>
              <a:rPr kumimoji="0" lang="ru-RU" sz="2200" b="1" i="0" u="none" strike="noStrike" kern="1200" cap="none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лиц, из которых:</a:t>
            </a:r>
          </a:p>
          <a:p>
            <a:pPr marL="542925" marR="0" lvl="0" indent="449263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ru-RU" sz="2200" b="1" baseline="0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одно</a:t>
            </a: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 обращение было переадресовано в адрес Управления из Министерства энергетики и ЖКХ Свердловской области;</a:t>
            </a:r>
          </a:p>
          <a:p>
            <a:pPr marL="542925" marR="0" lvl="0" indent="449263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два обращения были переадресованы в адрес Управления из Уральского управления </a:t>
            </a:r>
            <a:r>
              <a:rPr lang="ru-RU" sz="2200" b="1" dirty="0" err="1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Ростехнадзора</a:t>
            </a: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;</a:t>
            </a:r>
          </a:p>
          <a:p>
            <a:pPr marL="542925" marR="0" lvl="0" indent="449263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одно обращение было переадресовано в адрес Управления из Центрального аппарата Федеральной службы по экологическому, технологическому и атомному надзору;</a:t>
            </a:r>
          </a:p>
          <a:p>
            <a:pPr marL="542925" marR="0" lvl="0" indent="449263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одно обращение было переадресовано в адрес Управления из Северо-Уральского управления </a:t>
            </a:r>
            <a:r>
              <a:rPr lang="ru-RU" sz="2200" b="1" dirty="0" err="1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Ростехнадзора</a:t>
            </a: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;</a:t>
            </a:r>
          </a:p>
          <a:p>
            <a:pPr marL="542925" marR="0" lvl="0" indent="449263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6 обращений поступило в адрес Управления напрямую от заявителей.</a:t>
            </a:r>
          </a:p>
          <a:p>
            <a:pPr marL="117475" lvl="0" indent="425450" algn="just">
              <a:spcBef>
                <a:spcPct val="20000"/>
              </a:spcBef>
            </a:pP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Все обращения были рассмотрены, из них:</a:t>
            </a:r>
          </a:p>
          <a:p>
            <a:pPr marL="542925" lvl="0" indent="449263" algn="just">
              <a:spcBef>
                <a:spcPct val="20000"/>
              </a:spcBef>
              <a:buFont typeface="Wingdings" pitchFamily="2" charset="2"/>
              <a:buChar char="q"/>
            </a:pP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4 обращения были переадресованы в другие органы и организации для рассмотрения в соответствии с компетенцией;</a:t>
            </a:r>
          </a:p>
          <a:p>
            <a:pPr marL="542925" lvl="0" indent="449263" algn="just">
              <a:spcBef>
                <a:spcPct val="20000"/>
              </a:spcBef>
              <a:buFont typeface="Wingdings" pitchFamily="2" charset="2"/>
              <a:buChar char="q"/>
            </a:pP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по 5-ти обращениям были даны ответы по существу поставленных в обращении вопросов в установленные законодательством сроки;</a:t>
            </a:r>
          </a:p>
          <a:p>
            <a:pPr marL="542925" lvl="0" indent="449263" algn="just">
              <a:spcBef>
                <a:spcPct val="20000"/>
              </a:spcBef>
              <a:buFont typeface="Wingdings" pitchFamily="2" charset="2"/>
              <a:buChar char="q"/>
            </a:pP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одно обращение находится на рассмотрении;</a:t>
            </a:r>
          </a:p>
          <a:p>
            <a:pPr marL="542925" lvl="0" indent="449263" algn="just">
              <a:spcBef>
                <a:spcPct val="20000"/>
              </a:spcBef>
              <a:buFont typeface="Wingdings" pitchFamily="2" charset="2"/>
              <a:buChar char="q"/>
            </a:pP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t>на одно обращение ответ дан не был по причине того , что в обращении не были указаны фамилия, имя и отчество заявителя (п. 1, ст. 11 федерального закона от 02.05.2006 № 59-ФЗ «О порядке рассмотрения обращений граждан Российской Федерации».</a:t>
            </a:r>
          </a:p>
          <a:p>
            <a:pPr marL="117475" marR="0" lvl="0" indent="606425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Рисунок 12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5" y="7877175"/>
            <a:ext cx="32861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3505200"/>
            <a:ext cx="12169775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0" name="Номер слайда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4ECFCC85-34FA-4D4E-925E-3C85CD875250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23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55888" y="1277938"/>
            <a:ext cx="9753600" cy="276225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2668588" y="1246188"/>
            <a:ext cx="921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FFFFFF"/>
                </a:solidFill>
                <a:latin typeface="Myriad Pro" pitchFamily="34" charset="0"/>
              </a:rPr>
              <a:t>ФЕДЕРАЛЬНАЯ СЛУЖБА ПО ЭКОЛОГИЧЕСКОМУ, ТЕХНОЛОГИЧЕЧСКОМУ И АТОМНОМУ НАДЗОРУ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060575" y="1704975"/>
            <a:ext cx="10360025" cy="44450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655888" y="1277938"/>
            <a:ext cx="9753600" cy="276225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2668588" y="1246188"/>
            <a:ext cx="921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>
                <a:solidFill>
                  <a:srgbClr val="FFFFFF"/>
                </a:solidFill>
                <a:latin typeface="Myriad Pro" pitchFamily="34" charset="0"/>
              </a:rPr>
              <a:t>ФЕДЕРАЛЬНАЯ СЛУЖБА ПО ЭКОЛОГИЧЕСКОМУ, ТЕХНОЛОГИЧЕЧСКОМУ И АТОМНОМУ НАДЗОРУ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060575" y="1704975"/>
            <a:ext cx="10360025" cy="44450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4101" name="Рисунок 14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5" y="7877175"/>
            <a:ext cx="32861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A783F6B2-CED5-4756-B3B7-9B4762C92A09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3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4103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47638"/>
            <a:ext cx="1512887" cy="171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4" name="TextBox 8"/>
          <p:cNvSpPr txBox="1">
            <a:spLocks noChangeArrowheads="1"/>
          </p:cNvSpPr>
          <p:nvPr/>
        </p:nvSpPr>
        <p:spPr bwMode="auto">
          <a:xfrm>
            <a:off x="2536825" y="307975"/>
            <a:ext cx="9688513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i="1">
                <a:latin typeface="Myriad Pro" pitchFamily="34" charset="0"/>
              </a:rPr>
              <a:t>Уральское межрегиональное территориальное управление по надзору за ядерной и радиационной безопасностью</a:t>
            </a:r>
          </a:p>
        </p:txBody>
      </p:sp>
      <p:sp>
        <p:nvSpPr>
          <p:cNvPr id="9" name="Rectangle 1027"/>
          <p:cNvSpPr txBox="1">
            <a:spLocks noChangeArrowheads="1"/>
          </p:cNvSpPr>
          <p:nvPr/>
        </p:nvSpPr>
        <p:spPr bwMode="auto">
          <a:xfrm>
            <a:off x="784176" y="1632248"/>
            <a:ext cx="11305256" cy="6912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b" anchorCtr="0" compatLnSpc="1">
            <a:prstTxWarp prst="textNoShape">
              <a:avLst/>
            </a:prstTxWarp>
            <a:noAutofit/>
          </a:bodyPr>
          <a:lstStyle/>
          <a:p>
            <a:pPr marL="0" marR="0" lvl="0" indent="432000" algn="just" defTabSz="1279525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Уральское межрегиональное территориальное управление по надзору за ядерной и радиационной безопасностью Федеральной службы по экологическому, технологическому и атомному надзору является территориальным органом межрегионального уровня, осуществляющим функции Федеральной службы по экологическому, технологическому и атомному надзору по контролю и надзору в сфере безопасности при использовании атомной энергии в пределах установленной сферы деятельности на территории Свердловской области, Курганской области, Тюменской области, Челябинской области, Ханты-Мансийского автономного округа - </a:t>
            </a:r>
            <a:r>
              <a:rPr kumimoji="0" lang="ru-RU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Югре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Ямало-Ненецкого автономного округа.</a:t>
            </a:r>
          </a:p>
          <a:p>
            <a:pPr marL="0" marR="0" lvl="0" indent="0" algn="just" defTabSz="12795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655888" y="1277938"/>
            <a:ext cx="9753600" cy="276225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5123" name="TextBox 5"/>
          <p:cNvSpPr txBox="1">
            <a:spLocks noChangeArrowheads="1"/>
          </p:cNvSpPr>
          <p:nvPr/>
        </p:nvSpPr>
        <p:spPr bwMode="auto">
          <a:xfrm>
            <a:off x="2668588" y="1246188"/>
            <a:ext cx="921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>
                <a:solidFill>
                  <a:srgbClr val="FFFFFF"/>
                </a:solidFill>
                <a:latin typeface="Myriad Pro" pitchFamily="34" charset="0"/>
              </a:rPr>
              <a:t>ФЕДЕРАЛЬНАЯ СЛУЖБА ПО ЭКОЛОГИЧЕСКОМУ, ТЕХНОЛОГИЧЕЧСКОМУ И АТОМНОМУ НАДЗОРУ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060575" y="1704975"/>
            <a:ext cx="10360025" cy="44450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5125" name="Рисунок 14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5" y="7877175"/>
            <a:ext cx="32861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C458E0FB-994F-4C0A-951A-49A581A411F2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4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5127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47638"/>
            <a:ext cx="1512887" cy="171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2296344" y="336104"/>
            <a:ext cx="10153128" cy="864096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ru-RU" altLang="ru-RU" sz="2800" dirty="0" smtClean="0"/>
              <a:t>Основные направления контроля и надзора при проведении проверок </a:t>
            </a:r>
            <a:r>
              <a:rPr lang="ru-RU" altLang="ru-RU" sz="2800" dirty="0" err="1" smtClean="0"/>
              <a:t>вО</a:t>
            </a:r>
            <a:r>
              <a:rPr lang="en-US" altLang="ru-RU" sz="2800" dirty="0" smtClean="0"/>
              <a:t> II </a:t>
            </a:r>
            <a:r>
              <a:rPr lang="ru-RU" altLang="ru-RU" sz="2800" dirty="0" smtClean="0"/>
              <a:t>квартале 2018 года</a:t>
            </a:r>
            <a:endParaRPr lang="ru-RU" sz="2800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 bwMode="auto">
          <a:xfrm>
            <a:off x="784176" y="1848272"/>
            <a:ext cx="11233248" cy="6336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b" anchorCtr="0" compatLnSpc="1">
            <a:prstTxWarp prst="textNoShape">
              <a:avLst/>
            </a:prstTxWarp>
            <a:noAutofit/>
          </a:bodyPr>
          <a:lstStyle/>
          <a:p>
            <a:pPr marR="0" lvl="0" indent="620713" algn="just" defTabSz="127952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Проверки предприятий и организаций, осуществляющих деятельность в области использования атомной энергии во втором квартале 2018 года проводились в соответствии с Планом проведения плановых проверок юридических лиц и индивидуальных предпринимателей на 2018 год и планами работы отделов по следующим направлениям:</a:t>
            </a:r>
          </a:p>
          <a:p>
            <a:pPr marR="0" lvl="0" indent="620713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проверка выполнения условий действия лицензий;</a:t>
            </a:r>
          </a:p>
          <a:p>
            <a:pPr marR="0" lvl="0" indent="620713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проверка выполнения ранее выданных предписаний; </a:t>
            </a:r>
          </a:p>
          <a:p>
            <a:pPr marR="0" lvl="0" indent="620713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проверка достоверности сведений, представленных в комплектах документов совместно с заявлениями о выдаче лицензий и на внесение изменений в условия действия лицензий;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655888" y="1277938"/>
            <a:ext cx="9753600" cy="276225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6147" name="TextBox 5"/>
          <p:cNvSpPr txBox="1">
            <a:spLocks noChangeArrowheads="1"/>
          </p:cNvSpPr>
          <p:nvPr/>
        </p:nvSpPr>
        <p:spPr bwMode="auto">
          <a:xfrm>
            <a:off x="2668588" y="1246188"/>
            <a:ext cx="921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FFFFFF"/>
                </a:solidFill>
                <a:latin typeface="Myriad Pro" pitchFamily="34" charset="0"/>
              </a:rPr>
              <a:t>ФЕДЕРАЛЬНАЯ СЛУЖБА ПО ЭКОЛОГИЧЕСКОМУ, ТЕХНОЛОГИЧЕЧСКОМУ И АТОМНОМУ НАДЗОРУ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060575" y="1704975"/>
            <a:ext cx="10360025" cy="44450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6149" name="Рисунок 14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5" y="7877175"/>
            <a:ext cx="32861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D3CFB58A-E2D6-4B81-AD8A-276EC4E76E7B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5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6151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47638"/>
            <a:ext cx="1512887" cy="171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2296344" y="336104"/>
            <a:ext cx="10153128" cy="864096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ru-RU" altLang="ru-RU" sz="2800" dirty="0" smtClean="0"/>
              <a:t>Основные направления контроля и надзора при проведении проверок </a:t>
            </a:r>
            <a:r>
              <a:rPr lang="ru-RU" altLang="ru-RU" sz="2800" dirty="0" err="1" smtClean="0"/>
              <a:t>вО</a:t>
            </a:r>
            <a:r>
              <a:rPr lang="en-US" altLang="ru-RU" sz="2800" dirty="0" smtClean="0"/>
              <a:t> II </a:t>
            </a:r>
            <a:r>
              <a:rPr lang="ru-RU" altLang="ru-RU" sz="2800" dirty="0" smtClean="0"/>
              <a:t>квартале 2018 года</a:t>
            </a:r>
            <a:endParaRPr lang="ru-RU" sz="2800" dirty="0"/>
          </a:p>
        </p:txBody>
      </p:sp>
      <p:sp>
        <p:nvSpPr>
          <p:cNvPr id="10" name="Объект 2"/>
          <p:cNvSpPr txBox="1">
            <a:spLocks/>
          </p:cNvSpPr>
          <p:nvPr/>
        </p:nvSpPr>
        <p:spPr bwMode="auto">
          <a:xfrm>
            <a:off x="856184" y="1920280"/>
            <a:ext cx="11089232" cy="6264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b" anchorCtr="0" compatLnSpc="1">
            <a:prstTxWarp prst="textNoShape">
              <a:avLst/>
            </a:prstTxWarp>
            <a:normAutofit/>
          </a:bodyPr>
          <a:lstStyle/>
          <a:p>
            <a:pPr marR="0" lvl="0" indent="620713" algn="just" defTabSz="127952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проверка состояния ядерной, радиационной и технической безопасности на поднадзорных объектах;</a:t>
            </a:r>
          </a:p>
          <a:p>
            <a:pPr marR="0" lvl="0" indent="620713" algn="just" defTabSz="127952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проверка соблюдения поднадзорными организациями норм, правил и условий действия лицензий при изготовлении оборудования для </a:t>
            </a:r>
            <a:r>
              <a:rPr kumimoji="0" lang="ru-RU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ядерно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и радиационно-опасных объектов;</a:t>
            </a:r>
          </a:p>
          <a:p>
            <a:pPr marR="0" lvl="0" indent="620713" algn="just" defTabSz="127952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проверка соблюдения поднадзорными организациями норм, правил и условий действия лицензий при проектировании объектов использования атомной энергии и конструировании оборудования для них;</a:t>
            </a:r>
          </a:p>
          <a:p>
            <a:pPr marR="0" lvl="0" indent="620713" algn="just" defTabSz="127952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проверка состояния физической защиты ядерных материалов, ядерных установок и пунктов хранения ядерных материалов;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Рисунок 14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5" y="7877175"/>
            <a:ext cx="32861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A211A1B-D8A4-421C-B6A5-DBC6AA9641E4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6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7175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47638"/>
            <a:ext cx="1512887" cy="171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2655888" y="1277938"/>
            <a:ext cx="9753600" cy="276225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/>
        </p:nvSpPr>
        <p:spPr bwMode="auto">
          <a:xfrm>
            <a:off x="2668588" y="1246188"/>
            <a:ext cx="921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FFFFFF"/>
                </a:solidFill>
                <a:latin typeface="Myriad Pro" pitchFamily="34" charset="0"/>
              </a:rPr>
              <a:t>ФЕДЕРАЛЬНАЯ СЛУЖБА ПО ЭКОЛОГИЧЕСКОМУ, ТЕХНОЛОГИЧЕЧСКОМУ И АТОМНОМУ НАДЗОРУ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060575" y="1704975"/>
            <a:ext cx="10360025" cy="44450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 bwMode="auto">
          <a:xfrm>
            <a:off x="2296344" y="336104"/>
            <a:ext cx="10153128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1279525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Основные направления контроля и надзора при проведении проверок </a:t>
            </a:r>
            <a:r>
              <a:rPr kumimoji="0" lang="ru-RU" altLang="ru-RU" sz="2800" b="1" i="0" u="none" strike="noStrike" kern="1200" cap="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вО</a:t>
            </a:r>
            <a:r>
              <a:rPr kumimoji="0" lang="en-US" altLang="ru-RU" sz="2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II </a:t>
            </a:r>
            <a:r>
              <a:rPr kumimoji="0" lang="ru-RU" altLang="ru-RU" sz="2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квартале 2018 года</a:t>
            </a:r>
            <a:endParaRPr kumimoji="0" lang="ru-RU" sz="2800" b="1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Объект 2"/>
          <p:cNvSpPr txBox="1">
            <a:spLocks/>
          </p:cNvSpPr>
          <p:nvPr/>
        </p:nvSpPr>
        <p:spPr bwMode="auto">
          <a:xfrm>
            <a:off x="784176" y="2208312"/>
            <a:ext cx="11161240" cy="5832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b" anchorCtr="0" compatLnSpc="1">
            <a:prstTxWarp prst="textNoShape">
              <a:avLst/>
            </a:prstTxWarp>
            <a:normAutofit/>
          </a:bodyPr>
          <a:lstStyle/>
          <a:p>
            <a:pPr marR="0" lvl="0" indent="542925" algn="just" defTabSz="127952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проверка состояния физической защиты радиационных источников, пунктов хранения, радиоактивных веществ;</a:t>
            </a:r>
          </a:p>
          <a:p>
            <a:pPr marR="0" lvl="0" indent="542925" algn="just" defTabSz="127952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проверка организации учета и контроля ЯМ, РВ и РАО в организациях в соответствии с требованиями нормативных документов;</a:t>
            </a:r>
          </a:p>
          <a:p>
            <a:pPr marR="0" lvl="0" indent="542925" algn="just" defTabSz="127952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проверки и отдельные мероприятия по контролю в режиме постоянного государственного надзора;</a:t>
            </a:r>
          </a:p>
          <a:p>
            <a:pPr marR="0" lvl="0" indent="542925" algn="just" defTabSz="1279525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проверка наличия разрешений Федеральной службы по экологическому, технологическому и атомному надзору на право ведения работ в области использования атомной энергии и выполнения требований условий действия имеющихся у работников разрешений.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7" name="Рисунок 14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5" y="7877175"/>
            <a:ext cx="32861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65DBE6F-E8AC-4959-A413-48C7BEFDCD36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7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8199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47638"/>
            <a:ext cx="1512887" cy="171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655888" y="1277938"/>
            <a:ext cx="9753600" cy="276225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2668588" y="1246188"/>
            <a:ext cx="921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FFFFFF"/>
                </a:solidFill>
                <a:latin typeface="Myriad Pro" pitchFamily="34" charset="0"/>
              </a:rPr>
              <a:t>ФЕДЕРАЛЬНАЯ СЛУЖБА ПО ЭКОЛОГИЧЕСКОМУ, ТЕХНОЛОГИЧЕЧСКОМУ И АТОМНОМУ НАДЗОРУ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060575" y="1704975"/>
            <a:ext cx="10360025" cy="44450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2296344" y="188641"/>
            <a:ext cx="9937104" cy="1008112"/>
          </a:xfrm>
        </p:spPr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</a:pPr>
            <a:r>
              <a:rPr lang="ru-RU" altLang="ru-RU" sz="2800" dirty="0" smtClean="0"/>
              <a:t>Результаты правоприменительной практики</a:t>
            </a:r>
            <a:br>
              <a:rPr lang="ru-RU" altLang="ru-RU" sz="2800" dirty="0" smtClean="0"/>
            </a:br>
            <a:r>
              <a:rPr lang="ru-RU" altLang="ru-RU" sz="2800" dirty="0" smtClean="0"/>
              <a:t>Уральского МТУ по надзору за ЯРБ </a:t>
            </a:r>
            <a:r>
              <a:rPr lang="ru-RU" altLang="ru-RU" sz="2800" dirty="0" err="1" smtClean="0"/>
              <a:t>Ростехнадзора</a:t>
            </a:r>
            <a:r>
              <a:rPr lang="ru-RU" altLang="ru-RU" sz="2800" dirty="0" smtClean="0"/>
              <a:t/>
            </a:r>
            <a:br>
              <a:rPr lang="ru-RU" altLang="ru-RU" sz="2800" dirty="0" smtClean="0"/>
            </a:br>
            <a:r>
              <a:rPr lang="ru-RU" altLang="ru-RU" sz="2800" dirty="0" err="1" smtClean="0"/>
              <a:t>вО</a:t>
            </a:r>
            <a:r>
              <a:rPr lang="en-US" altLang="ru-RU" sz="2800" dirty="0" smtClean="0"/>
              <a:t> II </a:t>
            </a:r>
            <a:r>
              <a:rPr lang="ru-RU" altLang="ru-RU" sz="2800" dirty="0" smtClean="0"/>
              <a:t>квартале 2018 года</a:t>
            </a:r>
          </a:p>
        </p:txBody>
      </p:sp>
      <p:graphicFrame>
        <p:nvGraphicFramePr>
          <p:cNvPr id="15" name="Таблиц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6821491"/>
              </p:ext>
            </p:extLst>
          </p:nvPr>
        </p:nvGraphicFramePr>
        <p:xfrm>
          <a:off x="424136" y="1920282"/>
          <a:ext cx="11881319" cy="6480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0289"/>
                <a:gridCol w="1460818"/>
                <a:gridCol w="1558206"/>
                <a:gridCol w="1752982"/>
                <a:gridCol w="1460818"/>
                <a:gridCol w="1558206"/>
              </a:tblGrid>
              <a:tr h="13680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Всего проведено проверок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Проведено плановых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/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</a:rPr>
                        <a:t>внеплано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2000" dirty="0" err="1" smtClean="0">
                          <a:solidFill>
                            <a:schemeClr val="tx1"/>
                          </a:solidFill>
                        </a:rPr>
                        <a:t>вых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проверок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Проверки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000" baseline="0" dirty="0" err="1" smtClean="0">
                          <a:solidFill>
                            <a:schemeClr val="tx1"/>
                          </a:solidFill>
                        </a:rPr>
                        <a:t>достовер-ности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при </a:t>
                      </a:r>
                      <a:r>
                        <a:rPr lang="ru-RU" sz="2000" baseline="0" dirty="0" err="1" smtClean="0">
                          <a:solidFill>
                            <a:schemeClr val="tx1"/>
                          </a:solidFill>
                        </a:rPr>
                        <a:t>лицензиро-вании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Проверки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</a:rPr>
                        <a:t>выполне-ния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000" baseline="0" dirty="0" err="1" smtClean="0">
                          <a:solidFill>
                            <a:schemeClr val="tx1"/>
                          </a:solidFill>
                        </a:rPr>
                        <a:t>предписа-ний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Проверки в рамках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</a:rPr>
                        <a:t>постоян-ного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 надзора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5995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altLang="ru-RU" sz="2000" b="1" dirty="0" smtClean="0"/>
                        <a:t>Надзор за объектами атомной энергетики 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31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31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734368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altLang="ru-RU" sz="2000" b="1" dirty="0" smtClean="0"/>
                        <a:t>Надзор за исследовательскими ядерными установками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19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19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777847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sz="2000" b="1" dirty="0" smtClean="0"/>
                        <a:t>Надзор за</a:t>
                      </a:r>
                      <a:r>
                        <a:rPr lang="ru-RU" sz="2000" b="1" baseline="0" dirty="0" smtClean="0"/>
                        <a:t> </a:t>
                      </a:r>
                      <a:r>
                        <a:rPr lang="ru-RU" altLang="ru-RU" sz="2000" b="1" dirty="0" smtClean="0"/>
                        <a:t>объектами ядерного топливного цикла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81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/1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6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8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65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680617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altLang="ru-RU" sz="2000" b="1" dirty="0" smtClean="0"/>
                        <a:t>Надзор за радиационно-опасными объектами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52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18/14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13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777847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altLang="ru-RU" sz="2000" b="1" dirty="0" smtClean="0"/>
                        <a:t>Надзор за проектированием и конструированием оборудования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18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8/1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6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789958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altLang="ru-RU" sz="2000" b="1" dirty="0" smtClean="0"/>
                        <a:t>Надзор за изготовлением оборудования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9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675995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sz="2000" b="1" dirty="0" smtClean="0"/>
                        <a:t>Итого: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210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32/16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17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11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134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Рисунок 14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5" y="7877175"/>
            <a:ext cx="32861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118E7B-83F2-494A-99B8-D0F694501076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8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9223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47638"/>
            <a:ext cx="1512887" cy="171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655888" y="1277938"/>
            <a:ext cx="9753600" cy="276225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2668588" y="1246188"/>
            <a:ext cx="921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FFFFFF"/>
                </a:solidFill>
                <a:latin typeface="Myriad Pro" pitchFamily="34" charset="0"/>
              </a:rPr>
              <a:t>ФЕДЕРАЛЬНАЯ СЛУЖБА ПО ЭКОЛОГИЧЕСКОМУ, ТЕХНОЛОГИЧЕЧСКОМУ И АТОМНОМУ НАДЗОРУ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060575" y="1704975"/>
            <a:ext cx="10360025" cy="44450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2296344" y="188641"/>
            <a:ext cx="9937104" cy="1008112"/>
          </a:xfrm>
        </p:spPr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</a:pPr>
            <a:r>
              <a:rPr lang="ru-RU" altLang="ru-RU" sz="2800" dirty="0" smtClean="0"/>
              <a:t>Результаты правоприменительной практики</a:t>
            </a:r>
            <a:br>
              <a:rPr lang="ru-RU" altLang="ru-RU" sz="2800" dirty="0" smtClean="0"/>
            </a:br>
            <a:r>
              <a:rPr lang="ru-RU" altLang="ru-RU" sz="2800" dirty="0" smtClean="0"/>
              <a:t>Уральского МТУ по надзору за ЯРБ </a:t>
            </a:r>
            <a:r>
              <a:rPr lang="ru-RU" altLang="ru-RU" sz="2800" dirty="0" err="1" smtClean="0"/>
              <a:t>Ростехнадзора</a:t>
            </a:r>
            <a:r>
              <a:rPr lang="ru-RU" altLang="ru-RU" sz="2800" dirty="0" smtClean="0"/>
              <a:t/>
            </a:r>
            <a:br>
              <a:rPr lang="ru-RU" altLang="ru-RU" sz="2800" dirty="0" smtClean="0"/>
            </a:br>
            <a:r>
              <a:rPr lang="ru-RU" altLang="ru-RU" sz="2800" dirty="0" err="1" smtClean="0"/>
              <a:t>вО</a:t>
            </a:r>
            <a:r>
              <a:rPr lang="en-US" altLang="ru-RU" sz="2800" dirty="0" smtClean="0"/>
              <a:t> II </a:t>
            </a:r>
            <a:r>
              <a:rPr lang="ru-RU" altLang="ru-RU" sz="2800" dirty="0" smtClean="0"/>
              <a:t>квартале 2018 года</a:t>
            </a:r>
          </a:p>
        </p:txBody>
      </p:sp>
      <p:graphicFrame>
        <p:nvGraphicFramePr>
          <p:cNvPr id="13" name="Таблиц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8681495"/>
              </p:ext>
            </p:extLst>
          </p:nvPr>
        </p:nvGraphicFramePr>
        <p:xfrm>
          <a:off x="712168" y="2064295"/>
          <a:ext cx="11449273" cy="6480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0256"/>
                <a:gridCol w="2134548"/>
                <a:gridCol w="3104797"/>
                <a:gridCol w="2619672"/>
              </a:tblGrid>
              <a:tr h="121124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Всего выявлено нарушений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Нарушения федеральных норм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и правил в области использования атомной энергии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Нарушения условий действия выданных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</a:rPr>
                        <a:t>Ростехнадзором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лицензий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677152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altLang="ru-RU" sz="2000" b="1" dirty="0" smtClean="0"/>
                        <a:t>Надзор за объектами атомной энергетики 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6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6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944198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altLang="ru-RU" sz="2000" b="1" dirty="0" smtClean="0"/>
                        <a:t>Надзор за исследовательскими ядерными установками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19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18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677152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sz="2000" b="1" dirty="0" smtClean="0"/>
                        <a:t>Надзор за</a:t>
                      </a:r>
                      <a:r>
                        <a:rPr lang="ru-RU" sz="2000" b="1" baseline="0" dirty="0" smtClean="0"/>
                        <a:t> </a:t>
                      </a:r>
                      <a:r>
                        <a:rPr lang="ru-RU" altLang="ru-RU" sz="2000" b="1" dirty="0" smtClean="0"/>
                        <a:t>объектами ядерного топливного цикла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46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28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18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677152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altLang="ru-RU" sz="2000" b="1" dirty="0" smtClean="0"/>
                        <a:t>Надзор за радиационно-опасными объектами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13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9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944198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altLang="ru-RU" sz="2000" b="1" dirty="0" smtClean="0"/>
                        <a:t>Надзор за проектированием и конструированием оборудования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12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10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677152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altLang="ru-RU" sz="2000" b="1" dirty="0" smtClean="0"/>
                        <a:t>Надзор за изготовлением оборудования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14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12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672472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sz="2000" b="1" dirty="0" smtClean="0"/>
                        <a:t>Итого: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110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43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67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Рисунок 14" descr="Специальная фигура 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5475" y="7877175"/>
            <a:ext cx="3286125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118E7B-83F2-494A-99B8-D0F694501076}" type="slidenum">
              <a:rPr lang="ru-RU" altLang="ru-RU" sz="1700" smtClean="0">
                <a:solidFill>
                  <a:srgbClr val="898989"/>
                </a:solidFill>
                <a:latin typeface="Calibri" pitchFamily="34" charset="0"/>
              </a:rPr>
              <a:pPr/>
              <a:t>9</a:t>
            </a:fld>
            <a:endParaRPr lang="ru-RU" altLang="ru-RU" sz="1700" smtClean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9223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47638"/>
            <a:ext cx="1512887" cy="1716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655888" y="1277938"/>
            <a:ext cx="9753600" cy="276225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2668588" y="1246188"/>
            <a:ext cx="921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FFFFFF"/>
                </a:solidFill>
                <a:latin typeface="Myriad Pro" pitchFamily="34" charset="0"/>
              </a:rPr>
              <a:t>ФЕДЕРАЛЬНАЯ СЛУЖБА ПО ЭКОЛОГИЧЕСКОМУ, ТЕХНОЛОГИЧЕЧСКОМУ И АТОМНОМУ НАДЗОРУ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060575" y="1704975"/>
            <a:ext cx="10360025" cy="44450"/>
          </a:xfrm>
          <a:prstGeom prst="rect">
            <a:avLst/>
          </a:prstGeom>
          <a:solidFill>
            <a:srgbClr val="035F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296344" y="188641"/>
            <a:ext cx="9937104" cy="1008112"/>
          </a:xfrm>
        </p:spPr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</a:pPr>
            <a:r>
              <a:rPr lang="ru-RU" altLang="ru-RU" sz="2800" dirty="0" smtClean="0"/>
              <a:t>Результаты правоприменительной практики</a:t>
            </a:r>
            <a:br>
              <a:rPr lang="ru-RU" altLang="ru-RU" sz="2800" dirty="0" smtClean="0"/>
            </a:br>
            <a:r>
              <a:rPr lang="ru-RU" altLang="ru-RU" sz="2800" dirty="0" smtClean="0"/>
              <a:t>Уральского МТУ по надзору за ЯРБ </a:t>
            </a:r>
            <a:r>
              <a:rPr lang="ru-RU" altLang="ru-RU" sz="2800" dirty="0" err="1" smtClean="0"/>
              <a:t>Ростехнадзора</a:t>
            </a:r>
            <a:r>
              <a:rPr lang="ru-RU" altLang="ru-RU" sz="2800" dirty="0" smtClean="0"/>
              <a:t/>
            </a:r>
            <a:br>
              <a:rPr lang="ru-RU" altLang="ru-RU" sz="2800" dirty="0" smtClean="0"/>
            </a:br>
            <a:r>
              <a:rPr lang="ru-RU" altLang="ru-RU" sz="2800" dirty="0" err="1" smtClean="0"/>
              <a:t>вО</a:t>
            </a:r>
            <a:r>
              <a:rPr lang="en-US" altLang="ru-RU" sz="2800" dirty="0" smtClean="0"/>
              <a:t> II </a:t>
            </a:r>
            <a:r>
              <a:rPr lang="ru-RU" altLang="ru-RU" sz="2800" dirty="0" smtClean="0"/>
              <a:t>квартале 2018 года</a:t>
            </a: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 bwMode="auto">
          <a:xfrm>
            <a:off x="712168" y="2280320"/>
            <a:ext cx="11377264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b" anchorCtr="0" compatLnSpc="1">
            <a:prstTxWarp prst="textNoShape">
              <a:avLst/>
            </a:prstTxWarp>
          </a:bodyPr>
          <a:lstStyle/>
          <a:p>
            <a:pPr marL="0" marR="0" lvl="0" indent="450850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Значимых нарушений, в том числе </a:t>
            </a:r>
            <a:r>
              <a:rPr lang="ru-RU" sz="3200" b="1" dirty="0" smtClean="0">
                <a:latin typeface="+mn-lt"/>
              </a:rPr>
              <a:t>имеющих своим следствием выбросы и сбросы радиоактивных продуктов в окружающую среду и подпадающих под действие федеральных норм и правил в области использования атомной энергии, регламентирующих порядок расследования и учета нарушений в работе </a:t>
            </a:r>
            <a:r>
              <a:rPr lang="ru-RU" sz="3200" b="1" dirty="0" err="1" smtClean="0">
                <a:latin typeface="+mn-lt"/>
              </a:rPr>
              <a:t>ядерно</a:t>
            </a:r>
            <a:r>
              <a:rPr lang="ru-RU" sz="3200" b="1" dirty="0" smtClean="0">
                <a:latin typeface="+mn-lt"/>
              </a:rPr>
              <a:t>- и радиационно-опасных объектов, во  </a:t>
            </a:r>
            <a:r>
              <a:rPr lang="en-US" sz="3200" b="1" dirty="0" smtClean="0">
                <a:latin typeface="+mn-lt"/>
              </a:rPr>
              <a:t>II </a:t>
            </a:r>
            <a:r>
              <a:rPr lang="ru-RU" sz="3200" b="1" dirty="0" smtClean="0">
                <a:latin typeface="+mn-lt"/>
              </a:rPr>
              <a:t>квартале 2018 года на поднадзорных объектах отмечено не было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450850" algn="just" defTabSz="12795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5490</TotalTime>
  <Words>1693</Words>
  <Application>Microsoft Office PowerPoint</Application>
  <PresentationFormat>A3 (297x420 мм)</PresentationFormat>
  <Paragraphs>209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Презентация PowerPoint</vt:lpstr>
      <vt:lpstr>Государственный контроль</vt:lpstr>
      <vt:lpstr>Презентация PowerPoint</vt:lpstr>
      <vt:lpstr>Основные направления контроля и надзора при проведении проверок вО II квартале 2018 года</vt:lpstr>
      <vt:lpstr>Основные направления контроля и надзора при проведении проверок вО II квартале 2018 года</vt:lpstr>
      <vt:lpstr>Презентация PowerPoint</vt:lpstr>
      <vt:lpstr>Результаты правоприменительной практики Уральского МТУ по надзору за ЯРБ Ростехнадзора вО II квартале 2018 года</vt:lpstr>
      <vt:lpstr>Результаты правоприменительной практики Уральского МТУ по надзору за ЯРБ Ростехнадзора вО II квартале 2018 года</vt:lpstr>
      <vt:lpstr>Результаты правоприменительной практики Уральского МТУ по надзору за ЯРБ Ростехнадзора вО II квартале 2018 года</vt:lpstr>
      <vt:lpstr>Проверки в I квартале 2018 года</vt:lpstr>
      <vt:lpstr>Проверки вО II квартале 2018 года</vt:lpstr>
      <vt:lpstr>Сравнительные данные по количеству проведенных проверок</vt:lpstr>
      <vt:lpstr>Сравнительные данные по количеству выявленных нарушений</vt:lpstr>
      <vt:lpstr>Типовые нарушения обязательных требований, выявленные при осуществлении надзора</vt:lpstr>
      <vt:lpstr>Типовые нарушения обязательных требований, выявленные при осуществлении надзора</vt:lpstr>
      <vt:lpstr>КУЛЬТУРА БЕЗОПАСНОСТИ</vt:lpstr>
      <vt:lpstr>Презентация PowerPoint</vt:lpstr>
      <vt:lpstr>Оказание государственных услуг вО II квартале 2018 года</vt:lpstr>
      <vt:lpstr>Результаты правоприменительной практики Уральского МТУ по надзору за ЯРБ Ростехнадзора</vt:lpstr>
      <vt:lpstr>Результаты правоприменительной практики Уральского МТУ по надзору за ЯРБ Ростехнадзора</vt:lpstr>
      <vt:lpstr>Сведения о результатах административного и судебного оспаривания</vt:lpstr>
      <vt:lpstr>Сведения о результатах РАБОТЫ С ОБРАЩЕНИЯМИ ГРАЖДАН</vt:lpstr>
      <vt:lpstr>Презентация PowerPoint</vt:lpstr>
    </vt:vector>
  </TitlesOfParts>
  <Company>KRI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Stanislav Shabalev</dc:creator>
  <cp:lastModifiedBy>Мысин Александр Борисович</cp:lastModifiedBy>
  <cp:revision>793</cp:revision>
  <dcterms:created xsi:type="dcterms:W3CDTF">2010-08-05T20:24:01Z</dcterms:created>
  <dcterms:modified xsi:type="dcterms:W3CDTF">2018-09-27T05:22:16Z</dcterms:modified>
</cp:coreProperties>
</file>